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0" d="100"/>
          <a:sy n="80" d="100"/>
        </p:scale>
        <p:origin x="1464"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97263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417237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261103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126888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127119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139152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133428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3240464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2003838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2597637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A23B8-37ED-4EA7-B081-DB9413AF836D}" type="datetimeFigureOut">
              <a:rPr lang="en-GB" smtClean="0"/>
              <a:pPr/>
              <a:t>12/01/2018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B8DCC1-4754-4DD5-9176-4A4D5D955BBB}" type="slidenum">
              <a:rPr lang="en-GB" smtClean="0"/>
              <a:pPr/>
              <a:t>‹#›</a:t>
            </a:fld>
            <a:endParaRPr lang="en-GB"/>
          </a:p>
        </p:txBody>
      </p:sp>
    </p:spTree>
    <p:extLst>
      <p:ext uri="{BB962C8B-B14F-4D97-AF65-F5344CB8AC3E}">
        <p14:creationId xmlns:p14="http://schemas.microsoft.com/office/powerpoint/2010/main" val="374837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28A23B8-37ED-4EA7-B081-DB9413AF836D}" type="datetimeFigureOut">
              <a:rPr lang="en-GB" smtClean="0"/>
              <a:pPr/>
              <a:t>12/01/2018</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6B8DCC1-4754-4DD5-9176-4A4D5D955BBB}" type="slidenum">
              <a:rPr lang="en-GB" smtClean="0"/>
              <a:pPr/>
              <a:t>‹#›</a:t>
            </a:fld>
            <a:endParaRPr lang="en-GB"/>
          </a:p>
        </p:txBody>
      </p:sp>
    </p:spTree>
    <p:extLst>
      <p:ext uri="{BB962C8B-B14F-4D97-AF65-F5344CB8AC3E}">
        <p14:creationId xmlns:p14="http://schemas.microsoft.com/office/powerpoint/2010/main" val="2103543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provoprimary.com"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hyperlink" Target="http://www.provoprimaryschoo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F:\Mr Barkworth Knight\Provo Primary\teacher-info-2011-12\letterhead-logo\standing-flamin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64372"/>
            <a:ext cx="690197" cy="80278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75987" y="1357760"/>
            <a:ext cx="6365180" cy="1600438"/>
          </a:xfrm>
          <a:prstGeom prst="rect">
            <a:avLst/>
          </a:prstGeom>
          <a:noFill/>
        </p:spPr>
        <p:txBody>
          <a:bodyPr wrap="square" rtlCol="0">
            <a:spAutoFit/>
          </a:bodyPr>
          <a:lstStyle/>
          <a:p>
            <a:r>
              <a:rPr lang="en-GB" sz="1400" dirty="0">
                <a:latin typeface="SassoonPrimaryInfant" pitchFamily="2" charset="0"/>
              </a:rPr>
              <a:t>I’d like to wish you all a warm welcome back to school and hope that 2018 has already started well for you and your families. After a busy Autumn, I’m looking forward to lots of exciting new topics for this Spring term. Please take a few moments to read the following information. Thank you all for your support so far this year and </a:t>
            </a:r>
            <a:r>
              <a:rPr lang="en-US" sz="1400" dirty="0">
                <a:latin typeface="SassoonPrimaryInfant" pitchFamily="2" charset="0"/>
              </a:rPr>
              <a:t>Please remember that I am always happy to meet you or chat after school if you have anything you’d like to discuss.</a:t>
            </a:r>
          </a:p>
          <a:p>
            <a:r>
              <a:rPr lang="en-GB" sz="1400" dirty="0">
                <a:latin typeface="SassoonPrimaryInfant" pitchFamily="2" charset="0"/>
              </a:rPr>
              <a:t>.</a:t>
            </a:r>
          </a:p>
        </p:txBody>
      </p:sp>
      <p:sp>
        <p:nvSpPr>
          <p:cNvPr id="8" name="TextBox 7"/>
          <p:cNvSpPr txBox="1"/>
          <p:nvPr/>
        </p:nvSpPr>
        <p:spPr>
          <a:xfrm>
            <a:off x="261138" y="2911415"/>
            <a:ext cx="2896457" cy="5755422"/>
          </a:xfrm>
          <a:prstGeom prst="rect">
            <a:avLst/>
          </a:prstGeom>
          <a:noFill/>
          <a:ln>
            <a:solidFill>
              <a:schemeClr val="tx1"/>
            </a:solidFill>
          </a:ln>
        </p:spPr>
        <p:txBody>
          <a:bodyPr wrap="square" rtlCol="0">
            <a:spAutoFit/>
          </a:bodyPr>
          <a:lstStyle/>
          <a:p>
            <a:r>
              <a:rPr lang="en-GB" b="1" dirty="0">
                <a:latin typeface="SassoonPrimaryInfant" pitchFamily="2" charset="0"/>
              </a:rPr>
              <a:t>Important notices:</a:t>
            </a:r>
          </a:p>
          <a:p>
            <a:r>
              <a:rPr lang="en-GB" sz="1400" b="1" dirty="0">
                <a:latin typeface="SassoonPrimaryInfant" pitchFamily="2" charset="0"/>
              </a:rPr>
              <a:t>Late arrivals:</a:t>
            </a:r>
          </a:p>
          <a:p>
            <a:r>
              <a:rPr lang="en-GB" sz="1400" dirty="0">
                <a:latin typeface="SassoonPrimaryInfant" pitchFamily="2" charset="0"/>
              </a:rPr>
              <a:t>If your child arrives late for P.E. please make sure you drop them off either at the </a:t>
            </a:r>
            <a:r>
              <a:rPr lang="en-GB" sz="1400" b="1" dirty="0">
                <a:latin typeface="SassoonPrimaryInfant" pitchFamily="2" charset="0"/>
              </a:rPr>
              <a:t>office or with a teacher </a:t>
            </a:r>
            <a:r>
              <a:rPr lang="en-GB" sz="1400" dirty="0">
                <a:latin typeface="SassoonPrimaryInfant" pitchFamily="2" charset="0"/>
              </a:rPr>
              <a:t>at the place of where P.E. is taking place. They are </a:t>
            </a:r>
            <a:r>
              <a:rPr lang="en-GB" sz="1400" b="1" dirty="0">
                <a:latin typeface="SassoonPrimaryInfant" pitchFamily="2" charset="0"/>
              </a:rPr>
              <a:t>NOT </a:t>
            </a:r>
            <a:r>
              <a:rPr lang="en-GB" sz="1400" dirty="0">
                <a:latin typeface="SassoonPrimaryInfant" pitchFamily="2" charset="0"/>
              </a:rPr>
              <a:t>to walk alone or just be ‘dropped’ off without an adult being notified of their arrival – thank you.</a:t>
            </a:r>
            <a:endParaRPr lang="en-GB" sz="1400" b="1" dirty="0">
              <a:latin typeface="SassoonPrimaryInfant" pitchFamily="2" charset="0"/>
            </a:endParaRPr>
          </a:p>
          <a:p>
            <a:endParaRPr lang="en-GB" sz="1400" b="1" dirty="0">
              <a:latin typeface="SassoonPrimaryInfant" pitchFamily="2" charset="0"/>
            </a:endParaRPr>
          </a:p>
          <a:p>
            <a:r>
              <a:rPr lang="en-GB" sz="1400" b="1" dirty="0">
                <a:latin typeface="SassoonPrimaryInfant" pitchFamily="2" charset="0"/>
              </a:rPr>
              <a:t>Hats at Playtimes:</a:t>
            </a:r>
          </a:p>
          <a:p>
            <a:r>
              <a:rPr lang="en-GB" sz="1400" dirty="0">
                <a:latin typeface="SassoonPrimaryInfant" pitchFamily="2" charset="0"/>
              </a:rPr>
              <a:t>Many children are frequently without hats at playtimes. Please do ensure that your child has a hat with them each day, as we do not allow children to play in the sun without them. </a:t>
            </a:r>
          </a:p>
          <a:p>
            <a:endParaRPr lang="en-GB" sz="1400" b="1" dirty="0">
              <a:latin typeface="SassoonPrimaryInfant" pitchFamily="2" charset="0"/>
            </a:endParaRPr>
          </a:p>
          <a:p>
            <a:r>
              <a:rPr lang="en-GB" sz="1400" b="1" dirty="0">
                <a:latin typeface="SassoonPrimaryInfant" pitchFamily="2" charset="0"/>
              </a:rPr>
              <a:t>Water bottles:</a:t>
            </a:r>
            <a:endParaRPr lang="en-GB" sz="1400" dirty="0">
              <a:latin typeface="SassoonPrimaryInfant" pitchFamily="2" charset="0"/>
            </a:endParaRPr>
          </a:p>
          <a:p>
            <a:r>
              <a:rPr lang="en-GB" sz="1400" dirty="0">
                <a:latin typeface="SassoonPrimaryInfant" pitchFamily="2" charset="0"/>
              </a:rPr>
              <a:t>Water will continue to be available if your child runs out of water during the day, courtesy of the PTA water coolers. However, please try to send a large enough bottle that refills are the exception rather than the norm.</a:t>
            </a:r>
          </a:p>
        </p:txBody>
      </p:sp>
      <p:sp>
        <p:nvSpPr>
          <p:cNvPr id="10" name="TextBox 9"/>
          <p:cNvSpPr txBox="1"/>
          <p:nvPr/>
        </p:nvSpPr>
        <p:spPr>
          <a:xfrm>
            <a:off x="3377155" y="2909600"/>
            <a:ext cx="3162422" cy="3385542"/>
          </a:xfrm>
          <a:prstGeom prst="rect">
            <a:avLst/>
          </a:prstGeom>
          <a:noFill/>
          <a:ln>
            <a:solidFill>
              <a:schemeClr val="tx1"/>
            </a:solidFill>
          </a:ln>
        </p:spPr>
        <p:txBody>
          <a:bodyPr wrap="square" rtlCol="0">
            <a:spAutoFit/>
          </a:bodyPr>
          <a:lstStyle/>
          <a:p>
            <a:r>
              <a:rPr lang="en-GB" b="1" dirty="0">
                <a:latin typeface="SassoonPrimaryInfant" pitchFamily="2" charset="0"/>
              </a:rPr>
              <a:t>General reminders:</a:t>
            </a:r>
          </a:p>
          <a:p>
            <a:r>
              <a:rPr lang="en-GB" sz="1400" b="1" dirty="0">
                <a:latin typeface="SassoonPrimaryInfant" pitchFamily="2" charset="0"/>
              </a:rPr>
              <a:t>PE</a:t>
            </a:r>
            <a:r>
              <a:rPr lang="en-GB" sz="1400" dirty="0">
                <a:latin typeface="SassoonPrimaryInfant" pitchFamily="2" charset="0"/>
              </a:rPr>
              <a:t> will continue to take place on </a:t>
            </a:r>
            <a:r>
              <a:rPr lang="en-GB" sz="1400" b="1" dirty="0">
                <a:latin typeface="SassoonPrimaryInfant" pitchFamily="2" charset="0"/>
              </a:rPr>
              <a:t>Tuesday</a:t>
            </a:r>
            <a:r>
              <a:rPr lang="en-GB" sz="1400" dirty="0">
                <a:latin typeface="SassoonPrimaryInfant" pitchFamily="2" charset="0"/>
              </a:rPr>
              <a:t> and </a:t>
            </a:r>
            <a:r>
              <a:rPr lang="en-GB" sz="1400" b="1" dirty="0">
                <a:latin typeface="SassoonPrimaryInfant" pitchFamily="2" charset="0"/>
              </a:rPr>
              <a:t>Thursday</a:t>
            </a:r>
            <a:r>
              <a:rPr lang="en-GB" sz="1400" dirty="0">
                <a:latin typeface="SassoonPrimaryInfant" pitchFamily="2" charset="0"/>
              </a:rPr>
              <a:t> mornings. Children should come to school in their PE kits and change after the lesson. </a:t>
            </a:r>
            <a:r>
              <a:rPr lang="en-GB" sz="1400" b="1" dirty="0">
                <a:latin typeface="SassoonPrimaryInfant" pitchFamily="2" charset="0"/>
              </a:rPr>
              <a:t>Please ensure that your child has both shorts and a school t shirt to change back in </a:t>
            </a:r>
          </a:p>
          <a:p>
            <a:endParaRPr lang="en-GB" sz="1400" b="1" dirty="0">
              <a:latin typeface="SassoonPrimaryInfant" pitchFamily="2" charset="0"/>
            </a:endParaRPr>
          </a:p>
          <a:p>
            <a:r>
              <a:rPr lang="en-GB" sz="1400" b="1" dirty="0">
                <a:latin typeface="SassoonPrimaryInfant" pitchFamily="2" charset="0"/>
              </a:rPr>
              <a:t>Homework</a:t>
            </a:r>
            <a:r>
              <a:rPr lang="en-GB" sz="1400" dirty="0">
                <a:latin typeface="SassoonPrimaryInfant" pitchFamily="2" charset="0"/>
              </a:rPr>
              <a:t> All homework will be </a:t>
            </a:r>
            <a:r>
              <a:rPr lang="en-GB" sz="1400" dirty="0">
                <a:solidFill>
                  <a:srgbClr val="FF0000"/>
                </a:solidFill>
                <a:latin typeface="SassoonPrimaryInfant" pitchFamily="2" charset="0"/>
              </a:rPr>
              <a:t>set on a Tuesday </a:t>
            </a:r>
            <a:r>
              <a:rPr lang="en-GB" sz="1400" dirty="0">
                <a:latin typeface="SassoonPrimaryInfant" pitchFamily="2" charset="0"/>
              </a:rPr>
              <a:t>and is </a:t>
            </a:r>
            <a:r>
              <a:rPr lang="en-GB" sz="1400" dirty="0">
                <a:solidFill>
                  <a:srgbClr val="00B050"/>
                </a:solidFill>
                <a:latin typeface="SassoonPrimaryInfant" pitchFamily="2" charset="0"/>
              </a:rPr>
              <a:t>due the following Monday</a:t>
            </a:r>
            <a:r>
              <a:rPr lang="en-GB" sz="1400" dirty="0">
                <a:latin typeface="SassoonPrimaryInfant" pitchFamily="2" charset="0"/>
              </a:rPr>
              <a:t>. This includes weekly maths, literacy or topic and spellings homework. There will also be a home learning project set later in the term.</a:t>
            </a:r>
          </a:p>
        </p:txBody>
      </p:sp>
      <p:sp>
        <p:nvSpPr>
          <p:cNvPr id="11" name="TextBox 10"/>
          <p:cNvSpPr txBox="1"/>
          <p:nvPr/>
        </p:nvSpPr>
        <p:spPr>
          <a:xfrm>
            <a:off x="3390038" y="6573956"/>
            <a:ext cx="3162422" cy="2092881"/>
          </a:xfrm>
          <a:prstGeom prst="rect">
            <a:avLst/>
          </a:prstGeom>
          <a:noFill/>
          <a:ln>
            <a:solidFill>
              <a:schemeClr val="tx1"/>
            </a:solidFill>
          </a:ln>
        </p:spPr>
        <p:txBody>
          <a:bodyPr wrap="square" rtlCol="0">
            <a:spAutoFit/>
          </a:bodyPr>
          <a:lstStyle/>
          <a:p>
            <a:r>
              <a:rPr lang="en-GB" b="1" dirty="0">
                <a:latin typeface="SassoonPrimaryInfant" pitchFamily="2" charset="0"/>
              </a:rPr>
              <a:t>Important Contact details:</a:t>
            </a:r>
          </a:p>
          <a:p>
            <a:r>
              <a:rPr lang="en-029" sz="1400" dirty="0">
                <a:latin typeface="SassoonPrimaryInfant" pitchFamily="2" charset="0"/>
              </a:rPr>
              <a:t>Provo Primary School</a:t>
            </a:r>
            <a:endParaRPr lang="en-GB" sz="1400" dirty="0">
              <a:latin typeface="SassoonPrimaryInfant" pitchFamily="2" charset="0"/>
            </a:endParaRPr>
          </a:p>
          <a:p>
            <a:r>
              <a:rPr lang="en-029" sz="1400" dirty="0">
                <a:latin typeface="SassoonPrimaryInfant" pitchFamily="2" charset="0"/>
              </a:rPr>
              <a:t>PO Box 329</a:t>
            </a:r>
            <a:endParaRPr lang="en-GB" sz="1400" dirty="0">
              <a:latin typeface="SassoonPrimaryInfant" pitchFamily="2" charset="0"/>
            </a:endParaRPr>
          </a:p>
          <a:p>
            <a:r>
              <a:rPr lang="en-029" sz="1400" dirty="0">
                <a:latin typeface="SassoonPrimaryInfant" pitchFamily="2" charset="0"/>
              </a:rPr>
              <a:t>Flamingo Park</a:t>
            </a:r>
            <a:endParaRPr lang="en-GB" sz="1400" dirty="0">
              <a:latin typeface="SassoonPrimaryInfant" pitchFamily="2" charset="0"/>
            </a:endParaRPr>
          </a:p>
          <a:p>
            <a:r>
              <a:rPr lang="en-029" sz="1400" dirty="0" err="1">
                <a:latin typeface="SassoonPrimaryInfant" pitchFamily="2" charset="0"/>
              </a:rPr>
              <a:t>Graceway</a:t>
            </a:r>
            <a:endParaRPr lang="en-GB" sz="1400" dirty="0">
              <a:latin typeface="SassoonPrimaryInfant" pitchFamily="2" charset="0"/>
            </a:endParaRPr>
          </a:p>
          <a:p>
            <a:r>
              <a:rPr lang="en-029" sz="1400" dirty="0" err="1">
                <a:latin typeface="SassoonPrimaryInfant" pitchFamily="2" charset="0"/>
              </a:rPr>
              <a:t>Providenciales</a:t>
            </a:r>
            <a:endParaRPr lang="en-029" sz="1400" dirty="0">
              <a:latin typeface="SassoonPrimaryInfant" pitchFamily="2" charset="0"/>
            </a:endParaRPr>
          </a:p>
          <a:p>
            <a:r>
              <a:rPr lang="en-029" sz="1400" dirty="0">
                <a:latin typeface="SassoonPrimaryInfant" pitchFamily="2" charset="0"/>
              </a:rPr>
              <a:t>Tel: </a:t>
            </a:r>
            <a:r>
              <a:rPr lang="en-US" sz="1400" dirty="0">
                <a:latin typeface="SassoonPrimaryInfant" pitchFamily="2" charset="0"/>
              </a:rPr>
              <a:t>333 5638</a:t>
            </a:r>
          </a:p>
          <a:p>
            <a:r>
              <a:rPr lang="en-US" sz="1400" dirty="0">
                <a:latin typeface="SassoonPrimaryInfant" pitchFamily="2" charset="0"/>
              </a:rPr>
              <a:t>Email: </a:t>
            </a:r>
            <a:r>
              <a:rPr lang="en-US" sz="1400" dirty="0">
                <a:latin typeface="SassoonPrimaryInfant" pitchFamily="2" charset="0"/>
                <a:hlinkClick r:id="rId3"/>
              </a:rPr>
              <a:t>info@provoprimary.com</a:t>
            </a:r>
            <a:endParaRPr lang="en-US" sz="1400" dirty="0">
              <a:latin typeface="SassoonPrimaryInfant" pitchFamily="2" charset="0"/>
            </a:endParaRPr>
          </a:p>
          <a:p>
            <a:r>
              <a:rPr lang="en-US" sz="1400" dirty="0">
                <a:latin typeface="SassoonPrimaryInfant" pitchFamily="2" charset="0"/>
              </a:rPr>
              <a:t>Website:  </a:t>
            </a:r>
            <a:r>
              <a:rPr lang="en-US" sz="1400" dirty="0">
                <a:latin typeface="SassoonPrimaryInfant" pitchFamily="2" charset="0"/>
                <a:hlinkClick r:id="rId4"/>
              </a:rPr>
              <a:t>www.provoprimary.com</a:t>
            </a:r>
            <a:endParaRPr lang="en-GB" sz="1400" dirty="0">
              <a:latin typeface="SassoonPrimaryInfant" pitchFamily="2" charset="0"/>
            </a:endParaRPr>
          </a:p>
        </p:txBody>
      </p:sp>
      <p:pic>
        <p:nvPicPr>
          <p:cNvPr id="3" name="Picture 2" descr="A picture containing clipart&#10;&#10;Description generated with high confidence">
            <a:extLst>
              <a:ext uri="{FF2B5EF4-FFF2-40B4-BE49-F238E27FC236}">
                <a16:creationId xmlns:a16="http://schemas.microsoft.com/office/drawing/2014/main" id="{D8093A34-3B08-4CBD-B184-4DD392919C4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7999" y="188218"/>
            <a:ext cx="3990975" cy="1143000"/>
          </a:xfrm>
          <a:prstGeom prst="rect">
            <a:avLst/>
          </a:prstGeom>
        </p:spPr>
      </p:pic>
      <p:pic>
        <p:nvPicPr>
          <p:cNvPr id="7" name="Picture 6" descr="A close up of a logo&#10;&#10;Description generated with very high confidence">
            <a:extLst>
              <a:ext uri="{FF2B5EF4-FFF2-40B4-BE49-F238E27FC236}">
                <a16:creationId xmlns:a16="http://schemas.microsoft.com/office/drawing/2014/main" id="{9C3BE4DB-5B15-4BE9-9D60-79325F6EC1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29200" y="6948264"/>
            <a:ext cx="1208123" cy="1095276"/>
          </a:xfrm>
          <a:prstGeom prst="rect">
            <a:avLst/>
          </a:prstGeom>
        </p:spPr>
      </p:pic>
    </p:spTree>
    <p:extLst>
      <p:ext uri="{BB962C8B-B14F-4D97-AF65-F5344CB8AC3E}">
        <p14:creationId xmlns:p14="http://schemas.microsoft.com/office/powerpoint/2010/main" val="2781014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922" y="251520"/>
            <a:ext cx="6263706" cy="5324534"/>
          </a:xfrm>
          <a:prstGeom prst="rect">
            <a:avLst/>
          </a:prstGeom>
          <a:noFill/>
          <a:ln>
            <a:solidFill>
              <a:schemeClr val="tx1"/>
            </a:solidFill>
          </a:ln>
        </p:spPr>
        <p:txBody>
          <a:bodyPr wrap="square" rtlCol="0">
            <a:spAutoFit/>
          </a:bodyPr>
          <a:lstStyle/>
          <a:p>
            <a:r>
              <a:rPr lang="en-GB" b="1" dirty="0">
                <a:latin typeface="SassoonPrimaryInfant" pitchFamily="2" charset="0"/>
              </a:rPr>
              <a:t>Curriculum and Topic information:</a:t>
            </a:r>
          </a:p>
          <a:p>
            <a:endParaRPr lang="en-GB" sz="1400" b="1" dirty="0">
              <a:latin typeface="SassoonPrimaryInfant" pitchFamily="2" charset="0"/>
            </a:endParaRPr>
          </a:p>
          <a:p>
            <a:r>
              <a:rPr lang="en-GB" sz="1400" b="1" dirty="0">
                <a:latin typeface="SassoonPrimaryInfant" pitchFamily="2" charset="0"/>
              </a:rPr>
              <a:t>Topics this term</a:t>
            </a:r>
            <a:r>
              <a:rPr lang="en-GB" sz="1400" dirty="0">
                <a:latin typeface="SassoonPrimaryInfant" pitchFamily="2" charset="0"/>
              </a:rPr>
              <a:t>: Flamingo class will be exploring 2 new topics this term. We will be learning lots about ELECTRICITY in the first half term. In this science-based topic, children will discover how to build electrical circuits, how to be safe around electricity and much more! We will also become junior archaeologists, as we try to uncover the history of </a:t>
            </a:r>
            <a:r>
              <a:rPr lang="en-GB" sz="1400" b="1" dirty="0">
                <a:latin typeface="SassoonPrimaryInfant" pitchFamily="2" charset="0"/>
              </a:rPr>
              <a:t>Ancient Rome</a:t>
            </a:r>
            <a:r>
              <a:rPr lang="en-GB" sz="1400" dirty="0">
                <a:latin typeface="SassoonPrimaryInfant" pitchFamily="2" charset="0"/>
              </a:rPr>
              <a:t>. The children will consider how we can find out about the past by looking at what has survived from ancient civilisations. As before, our art &amp; design, literacy, science and social studies will be taught through these topics. </a:t>
            </a:r>
          </a:p>
          <a:p>
            <a:endParaRPr lang="en-GB" sz="1400" dirty="0">
              <a:latin typeface="SassoonPrimaryInfant" pitchFamily="2" charset="0"/>
            </a:endParaRPr>
          </a:p>
          <a:p>
            <a:r>
              <a:rPr lang="en-GB" sz="1400" b="1" dirty="0">
                <a:latin typeface="SassoonPrimaryInfant" pitchFamily="2" charset="0"/>
              </a:rPr>
              <a:t>Reading</a:t>
            </a:r>
            <a:r>
              <a:rPr lang="en-GB" sz="1400" dirty="0">
                <a:latin typeface="SassoonPrimaryInfant" pitchFamily="2" charset="0"/>
              </a:rPr>
              <a:t>: Please ensure that your child’s reading book comes into school each day, whether they are reading from the library or enjoying books from home. The children and I all agree that we really enjoy our guided reading sessions;  it’s lovely to sit and read together and discuss books. Finding time to do this at home is invaluable. Please try to continue to listen to and read with your child as often as possible. I am very happy to help with finding the right books in our wonderful school library</a:t>
            </a:r>
          </a:p>
          <a:p>
            <a:endParaRPr lang="en-GB" sz="1400" dirty="0">
              <a:latin typeface="SassoonPrimaryInfant" pitchFamily="2" charset="0"/>
            </a:endParaRPr>
          </a:p>
          <a:p>
            <a:r>
              <a:rPr lang="en-GB" sz="1400" b="1" dirty="0">
                <a:latin typeface="SassoonPrimaryInfant" pitchFamily="2" charset="0"/>
              </a:rPr>
              <a:t>Parent volunteers</a:t>
            </a:r>
            <a:r>
              <a:rPr lang="en-GB" sz="1400" dirty="0">
                <a:latin typeface="SassoonPrimaryInfant" pitchFamily="2" charset="0"/>
              </a:rPr>
              <a:t> During the Spring term, I will be planning visits and field trips to support our learning. We require a small number of parents to assist with transportation and supervision on these days. Please keep an eye out for information on these trips and I thank you in advance for your help – especially as I am still getting to know the island!</a:t>
            </a:r>
          </a:p>
        </p:txBody>
      </p:sp>
      <p:pic>
        <p:nvPicPr>
          <p:cNvPr id="4" name="Picture 3">
            <a:extLst>
              <a:ext uri="{FF2B5EF4-FFF2-40B4-BE49-F238E27FC236}">
                <a16:creationId xmlns:a16="http://schemas.microsoft.com/office/drawing/2014/main" id="{5BD7B4BE-CB4E-43C3-B792-9BE0528A0EB2}"/>
              </a:ext>
            </a:extLst>
          </p:cNvPr>
          <p:cNvPicPr>
            <a:picLocks noChangeAspect="1"/>
          </p:cNvPicPr>
          <p:nvPr/>
        </p:nvPicPr>
        <p:blipFill>
          <a:blip r:embed="rId2"/>
          <a:stretch>
            <a:fillRect/>
          </a:stretch>
        </p:blipFill>
        <p:spPr>
          <a:xfrm>
            <a:off x="333922" y="5724128"/>
            <a:ext cx="6399311" cy="3020162"/>
          </a:xfrm>
          <a:prstGeom prst="rect">
            <a:avLst/>
          </a:prstGeom>
        </p:spPr>
      </p:pic>
    </p:spTree>
    <p:extLst>
      <p:ext uri="{BB962C8B-B14F-4D97-AF65-F5344CB8AC3E}">
        <p14:creationId xmlns:p14="http://schemas.microsoft.com/office/powerpoint/2010/main" val="1626308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652</Words>
  <Application>Microsoft Office PowerPoint</Application>
  <PresentationFormat>Letter Paper (8.5x11 in)</PresentationFormat>
  <Paragraphs>31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SassoonPrimaryInfant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toby_bk</dc:creator>
  <cp:lastModifiedBy>Provo Primary</cp:lastModifiedBy>
  <cp:revision>31</cp:revision>
  <dcterms:created xsi:type="dcterms:W3CDTF">2018-01-11T20:49:40Z</dcterms:created>
  <dcterms:modified xsi:type="dcterms:W3CDTF">2018-01-12T20:08:56Z</dcterms:modified>
</cp:coreProperties>
</file>