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6858000" cy="9144000" type="letter"/>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50" d="100"/>
          <a:sy n="150" d="100"/>
        </p:scale>
        <p:origin x="-66" y="-6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8A23B8-37ED-4EA7-B081-DB9413AF836D}"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97263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A23B8-37ED-4EA7-B081-DB9413AF836D}"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4172377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A23B8-37ED-4EA7-B081-DB9413AF836D}"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261103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A23B8-37ED-4EA7-B081-DB9413AF836D}"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126888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8A23B8-37ED-4EA7-B081-DB9413AF836D}" type="datetimeFigureOut">
              <a:rPr lang="en-GB" smtClean="0"/>
              <a:t>09/01/2018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12711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8A23B8-37ED-4EA7-B081-DB9413AF836D}"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139152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8A23B8-37ED-4EA7-B081-DB9413AF836D}" type="datetimeFigureOut">
              <a:rPr lang="en-GB" smtClean="0"/>
              <a:t>09/01/2018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133428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8A23B8-37ED-4EA7-B081-DB9413AF836D}" type="datetimeFigureOut">
              <a:rPr lang="en-GB" smtClean="0"/>
              <a:t>09/01/2018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324046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A23B8-37ED-4EA7-B081-DB9413AF836D}" type="datetimeFigureOut">
              <a:rPr lang="en-GB" smtClean="0"/>
              <a:t>09/01/2018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200383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8A23B8-37ED-4EA7-B081-DB9413AF836D}"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25976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8A23B8-37ED-4EA7-B081-DB9413AF836D}" type="datetimeFigureOut">
              <a:rPr lang="en-GB" smtClean="0"/>
              <a:t>09/01/2018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B8DCC1-4754-4DD5-9176-4A4D5D955BBB}" type="slidenum">
              <a:rPr lang="en-GB" smtClean="0"/>
              <a:t>‹#›</a:t>
            </a:fld>
            <a:endParaRPr lang="en-GB"/>
          </a:p>
        </p:txBody>
      </p:sp>
    </p:spTree>
    <p:extLst>
      <p:ext uri="{BB962C8B-B14F-4D97-AF65-F5344CB8AC3E}">
        <p14:creationId xmlns:p14="http://schemas.microsoft.com/office/powerpoint/2010/main" val="37483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28A23B8-37ED-4EA7-B081-DB9413AF836D}" type="datetimeFigureOut">
              <a:rPr lang="en-GB" smtClean="0"/>
              <a:t>09/01/2018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6B8DCC1-4754-4DD5-9176-4A4D5D955BBB}" type="slidenum">
              <a:rPr lang="en-GB" smtClean="0"/>
              <a:t>‹#›</a:t>
            </a:fld>
            <a:endParaRPr lang="en-GB"/>
          </a:p>
        </p:txBody>
      </p:sp>
    </p:spTree>
    <p:extLst>
      <p:ext uri="{BB962C8B-B14F-4D97-AF65-F5344CB8AC3E}">
        <p14:creationId xmlns:p14="http://schemas.microsoft.com/office/powerpoint/2010/main" val="2103543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provoprimaryschool.com/" TargetMode="External"/><Relationship Id="rId3" Type="http://schemas.microsoft.com/office/2007/relationships/hdphoto" Target="../media/hdphoto1.wdp"/><Relationship Id="rId7" Type="http://schemas.openxmlformats.org/officeDocument/2006/relationships/hyperlink" Target="mailto:info@provoprimary.com"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image" Target="../media/image3.jpe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rcRect l="23678" t="18678" r="3714" b="45123"/>
          <a:stretch/>
        </p:blipFill>
        <p:spPr>
          <a:xfrm>
            <a:off x="3563091" y="2932365"/>
            <a:ext cx="3112149" cy="15895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691" b="22309"/>
          <a:stretch/>
        </p:blipFill>
        <p:spPr bwMode="auto">
          <a:xfrm>
            <a:off x="338875" y="179512"/>
            <a:ext cx="6264696" cy="112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F:\Mr Barkworth Knight\Provo Primary\teacher-info-2011-12\letterhead-logo\standing-flamin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139" y="1519121"/>
            <a:ext cx="1030649" cy="11987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36" y="1318287"/>
            <a:ext cx="5343605" cy="1600438"/>
          </a:xfrm>
          <a:prstGeom prst="rect">
            <a:avLst/>
          </a:prstGeom>
          <a:noFill/>
        </p:spPr>
        <p:txBody>
          <a:bodyPr wrap="square" rtlCol="0">
            <a:spAutoFit/>
          </a:bodyPr>
          <a:lstStyle/>
          <a:p>
            <a:r>
              <a:rPr lang="en-GB" sz="1400" dirty="0">
                <a:latin typeface="SassoonPrimaryInfant" pitchFamily="2" charset="0"/>
              </a:rPr>
              <a:t>    Welcome back everyone! I hope that you all have had a very relaxing few weeks over the holiday period, and that you’ve already had an excellent start to the New Year! After a fantastic Autumn term, I’m excited to begin a new year of learning in Coral Class. Please take a few moments to read the following information.</a:t>
            </a:r>
          </a:p>
          <a:p>
            <a:r>
              <a:rPr lang="en-GB" sz="1400" dirty="0">
                <a:latin typeface="SassoonPrimaryInfant" pitchFamily="2" charset="0"/>
              </a:rPr>
              <a:t>     Thank you all for your support and interest in our projects so far this year, and I look forward to sharing more with you this term.</a:t>
            </a:r>
          </a:p>
        </p:txBody>
      </p:sp>
      <p:sp>
        <p:nvSpPr>
          <p:cNvPr id="8" name="TextBox 7"/>
          <p:cNvSpPr txBox="1"/>
          <p:nvPr/>
        </p:nvSpPr>
        <p:spPr>
          <a:xfrm>
            <a:off x="338875" y="2932365"/>
            <a:ext cx="3132348" cy="3816429"/>
          </a:xfrm>
          <a:prstGeom prst="rect">
            <a:avLst/>
          </a:prstGeom>
          <a:noFill/>
          <a:ln>
            <a:solidFill>
              <a:schemeClr val="tx1"/>
            </a:solidFill>
          </a:ln>
        </p:spPr>
        <p:txBody>
          <a:bodyPr wrap="square" rtlCol="0">
            <a:spAutoFit/>
          </a:bodyPr>
          <a:lstStyle/>
          <a:p>
            <a:r>
              <a:rPr lang="en-GB" b="1" dirty="0">
                <a:latin typeface="SassoonPrimaryInfant" pitchFamily="2" charset="0"/>
              </a:rPr>
              <a:t>Important notices:</a:t>
            </a:r>
          </a:p>
          <a:p>
            <a:r>
              <a:rPr lang="en-GB" sz="1400" b="1" dirty="0">
                <a:latin typeface="SassoonPrimaryInfant" pitchFamily="2" charset="0"/>
              </a:rPr>
              <a:t>Hats at Playtimes:</a:t>
            </a:r>
          </a:p>
          <a:p>
            <a:r>
              <a:rPr lang="en-GB" sz="1400" dirty="0">
                <a:latin typeface="SassoonPrimaryInfant" pitchFamily="2" charset="0"/>
              </a:rPr>
              <a:t>Many children are frequently without hats at playtimes. Please do ensure that your child has a hat with them each day, as we do not allow children to play in the sun without them. If you would prefer to keep at hat at school, I am happy to provide a ‘Hat Box’ for ease. One less thing to remember!</a:t>
            </a:r>
          </a:p>
          <a:p>
            <a:r>
              <a:rPr lang="en-GB" sz="1400" b="1" dirty="0">
                <a:latin typeface="SassoonPrimaryInfant" pitchFamily="2" charset="0"/>
              </a:rPr>
              <a:t>Water bottles:</a:t>
            </a:r>
            <a:endParaRPr lang="en-GB" sz="1400" dirty="0">
              <a:latin typeface="SassoonPrimaryInfant" pitchFamily="2" charset="0"/>
            </a:endParaRPr>
          </a:p>
          <a:p>
            <a:r>
              <a:rPr lang="en-GB" sz="1400" dirty="0">
                <a:latin typeface="SassoonPrimaryInfant" pitchFamily="2" charset="0"/>
              </a:rPr>
              <a:t>Water will continue to be available if your child runs out of water during the day, courtesy of the P.A. water coolers. However, please try to send a large enough bottle that refills are the exception rather than the norm.</a:t>
            </a:r>
          </a:p>
        </p:txBody>
      </p:sp>
      <p:sp>
        <p:nvSpPr>
          <p:cNvPr id="5" name="TextBox 4"/>
          <p:cNvSpPr txBox="1"/>
          <p:nvPr/>
        </p:nvSpPr>
        <p:spPr>
          <a:xfrm>
            <a:off x="3563092" y="2926913"/>
            <a:ext cx="3112148" cy="1661993"/>
          </a:xfrm>
          <a:prstGeom prst="rect">
            <a:avLst/>
          </a:prstGeom>
          <a:noFill/>
          <a:ln>
            <a:solidFill>
              <a:schemeClr val="tx1"/>
            </a:solidFill>
          </a:ln>
        </p:spPr>
        <p:txBody>
          <a:bodyPr wrap="square" rtlCol="0">
            <a:spAutoFit/>
          </a:bodyPr>
          <a:lstStyle/>
          <a:p>
            <a:pPr algn="ctr"/>
            <a:r>
              <a:rPr lang="en-GB" sz="1600" b="1" dirty="0">
                <a:latin typeface="SassoonPrimaryInfant" pitchFamily="2" charset="0"/>
              </a:rPr>
              <a:t>Happy Birthday this term to:</a:t>
            </a:r>
          </a:p>
          <a:p>
            <a:pPr algn="ctr"/>
            <a:endParaRPr lang="en-GB" sz="1400" dirty="0">
              <a:latin typeface="SassoonPrimaryInfant" pitchFamily="2" charset="0"/>
            </a:endParaRPr>
          </a:p>
          <a:p>
            <a:pPr algn="ctr"/>
            <a:r>
              <a:rPr lang="en-GB" sz="1400" dirty="0">
                <a:latin typeface="SassoonPrimaryInfant" pitchFamily="2" charset="0"/>
              </a:rPr>
              <a:t>Charlie on 6</a:t>
            </a:r>
            <a:r>
              <a:rPr lang="en-GB" sz="1400" baseline="30000" dirty="0">
                <a:latin typeface="SassoonPrimaryInfant" pitchFamily="2" charset="0"/>
              </a:rPr>
              <a:t>th</a:t>
            </a:r>
            <a:r>
              <a:rPr lang="en-GB" sz="1400" dirty="0">
                <a:latin typeface="SassoonPrimaryInfant" pitchFamily="2" charset="0"/>
              </a:rPr>
              <a:t> Jan!</a:t>
            </a:r>
          </a:p>
          <a:p>
            <a:pPr algn="ctr"/>
            <a:r>
              <a:rPr lang="en-GB" sz="1400" dirty="0">
                <a:latin typeface="SassoonPrimaryInfant" pitchFamily="2" charset="0"/>
              </a:rPr>
              <a:t>Anna on 28</a:t>
            </a:r>
            <a:r>
              <a:rPr lang="en-GB" sz="1400" baseline="30000" dirty="0">
                <a:latin typeface="SassoonPrimaryInfant" pitchFamily="2" charset="0"/>
              </a:rPr>
              <a:t>th</a:t>
            </a:r>
            <a:r>
              <a:rPr lang="en-GB" sz="1400" dirty="0">
                <a:latin typeface="SassoonPrimaryInfant" pitchFamily="2" charset="0"/>
              </a:rPr>
              <a:t> Jan!</a:t>
            </a:r>
          </a:p>
          <a:p>
            <a:pPr algn="ctr"/>
            <a:r>
              <a:rPr lang="en-GB" sz="1400" dirty="0">
                <a:latin typeface="SassoonPrimaryInfant" pitchFamily="2" charset="0"/>
              </a:rPr>
              <a:t>Kaelyn on 18</a:t>
            </a:r>
            <a:r>
              <a:rPr lang="en-GB" sz="1400" baseline="30000" dirty="0">
                <a:latin typeface="SassoonPrimaryInfant" pitchFamily="2" charset="0"/>
              </a:rPr>
              <a:t>th</a:t>
            </a:r>
            <a:r>
              <a:rPr lang="en-GB" sz="1400" dirty="0">
                <a:latin typeface="SassoonPrimaryInfant" pitchFamily="2" charset="0"/>
              </a:rPr>
              <a:t> March!</a:t>
            </a:r>
          </a:p>
          <a:p>
            <a:pPr algn="ctr"/>
            <a:endParaRPr lang="en-GB" sz="1400" dirty="0">
              <a:latin typeface="SassoonPrimaryInfant" pitchFamily="2" charset="0"/>
            </a:endParaRPr>
          </a:p>
          <a:p>
            <a:pPr algn="ctr"/>
            <a:r>
              <a:rPr lang="en-GB" sz="1600" b="1" i="1" dirty="0">
                <a:solidFill>
                  <a:srgbClr val="7030A0"/>
                </a:solidFill>
                <a:latin typeface="SassoonPrimaryInfant" pitchFamily="2" charset="0"/>
              </a:rPr>
              <a:t>Hip – Hip – Hooray!</a:t>
            </a:r>
            <a:endParaRPr lang="en-GB" sz="1600" b="1" dirty="0">
              <a:solidFill>
                <a:srgbClr val="7030A0"/>
              </a:solidFill>
              <a:latin typeface="SassoonPrimaryInfant" pitchFamily="2" charset="0"/>
            </a:endParaRPr>
          </a:p>
        </p:txBody>
      </p:sp>
      <p:sp>
        <p:nvSpPr>
          <p:cNvPr id="10" name="TextBox 9"/>
          <p:cNvSpPr txBox="1"/>
          <p:nvPr/>
        </p:nvSpPr>
        <p:spPr>
          <a:xfrm>
            <a:off x="338874" y="6798452"/>
            <a:ext cx="6336367" cy="2308324"/>
          </a:xfrm>
          <a:prstGeom prst="rect">
            <a:avLst/>
          </a:prstGeom>
          <a:noFill/>
          <a:ln>
            <a:solidFill>
              <a:schemeClr val="tx1"/>
            </a:solidFill>
          </a:ln>
        </p:spPr>
        <p:txBody>
          <a:bodyPr wrap="square" rtlCol="0">
            <a:spAutoFit/>
          </a:bodyPr>
          <a:lstStyle/>
          <a:p>
            <a:r>
              <a:rPr lang="en-GB" b="1" dirty="0">
                <a:latin typeface="SassoonPrimaryInfant" pitchFamily="2" charset="0"/>
              </a:rPr>
              <a:t>General reminders:</a:t>
            </a:r>
          </a:p>
          <a:p>
            <a:r>
              <a:rPr lang="en-GB" sz="1400" dirty="0">
                <a:latin typeface="SassoonPrimaryInfant" pitchFamily="2" charset="0"/>
              </a:rPr>
              <a:t>	</a:t>
            </a:r>
            <a:r>
              <a:rPr lang="en-GB" sz="1400" b="1" dirty="0">
                <a:latin typeface="SassoonPrimaryInfant" pitchFamily="2" charset="0"/>
              </a:rPr>
              <a:t>PE</a:t>
            </a:r>
            <a:r>
              <a:rPr lang="en-GB" sz="1400" dirty="0">
                <a:latin typeface="SassoonPrimaryInfant" pitchFamily="2" charset="0"/>
              </a:rPr>
              <a:t> will continue to take place on </a:t>
            </a:r>
            <a:r>
              <a:rPr lang="en-GB" sz="1400" b="1" dirty="0">
                <a:latin typeface="SassoonPrimaryInfant" pitchFamily="2" charset="0"/>
              </a:rPr>
              <a:t>Monday</a:t>
            </a:r>
            <a:r>
              <a:rPr lang="en-GB" sz="1400" dirty="0">
                <a:latin typeface="SassoonPrimaryInfant" pitchFamily="2" charset="0"/>
              </a:rPr>
              <a:t> and </a:t>
            </a:r>
            <a:r>
              <a:rPr lang="en-GB" sz="1400" b="1" dirty="0">
                <a:latin typeface="SassoonPrimaryInfant" pitchFamily="2" charset="0"/>
              </a:rPr>
              <a:t>Wednesday</a:t>
            </a:r>
            <a:r>
              <a:rPr lang="en-GB" sz="1400" dirty="0">
                <a:latin typeface="SassoonPrimaryInfant" pitchFamily="2" charset="0"/>
              </a:rPr>
              <a:t> mornings. 	Children should come to school in their PE kits and change after the 	lesson. Please ensure that your child brings their water bottle and hat 	on these days.</a:t>
            </a:r>
          </a:p>
          <a:p>
            <a:r>
              <a:rPr lang="en-GB" sz="1400" b="1" dirty="0">
                <a:latin typeface="SassoonPrimaryInfant" pitchFamily="2" charset="0"/>
              </a:rPr>
              <a:t>Homework:</a:t>
            </a:r>
            <a:r>
              <a:rPr lang="en-GB" sz="1400" dirty="0">
                <a:latin typeface="SassoonPrimaryInfant" pitchFamily="2" charset="0"/>
              </a:rPr>
              <a:t> Children did very well with homework in the first term. I will continue to mark homework on a Wednesday and reset on a Thursday. Many homework games and spelling activities do not need to be handed back in – please just use these as an occasional game if you wish. </a:t>
            </a:r>
            <a:r>
              <a:rPr lang="en-GB" sz="1400" b="1" dirty="0">
                <a:latin typeface="SassoonPrimaryInfant" pitchFamily="2" charset="0"/>
              </a:rPr>
              <a:t>Spellings</a:t>
            </a:r>
            <a:r>
              <a:rPr lang="en-GB" sz="1400" dirty="0">
                <a:latin typeface="SassoonPrimaryInfant" pitchFamily="2" charset="0"/>
              </a:rPr>
              <a:t> will be tested more routinely on a Wednesday as part of our book-swap time.</a:t>
            </a: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123" y="7142195"/>
            <a:ext cx="667387" cy="814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63092" y="4627873"/>
            <a:ext cx="3112149" cy="2092881"/>
          </a:xfrm>
          <a:prstGeom prst="rect">
            <a:avLst/>
          </a:prstGeom>
          <a:noFill/>
          <a:ln>
            <a:solidFill>
              <a:schemeClr val="tx1"/>
            </a:solidFill>
          </a:ln>
        </p:spPr>
        <p:txBody>
          <a:bodyPr wrap="square" rtlCol="0">
            <a:spAutoFit/>
          </a:bodyPr>
          <a:lstStyle/>
          <a:p>
            <a:r>
              <a:rPr lang="en-GB" b="1" dirty="0">
                <a:latin typeface="SassoonPrimaryInfant" pitchFamily="2" charset="0"/>
              </a:rPr>
              <a:t>Important Contact details:</a:t>
            </a:r>
          </a:p>
          <a:p>
            <a:r>
              <a:rPr lang="en-029" sz="1400" dirty="0">
                <a:latin typeface="SassoonPrimaryInfant" pitchFamily="2" charset="0"/>
              </a:rPr>
              <a:t>Provo Primary School</a:t>
            </a:r>
            <a:endParaRPr lang="en-GB" sz="1400" dirty="0">
              <a:latin typeface="SassoonPrimaryInfant" pitchFamily="2" charset="0"/>
            </a:endParaRPr>
          </a:p>
          <a:p>
            <a:r>
              <a:rPr lang="en-029" sz="1400" dirty="0">
                <a:latin typeface="SassoonPrimaryInfant" pitchFamily="2" charset="0"/>
              </a:rPr>
              <a:t>PO Box 329</a:t>
            </a:r>
            <a:endParaRPr lang="en-GB" sz="1400" dirty="0">
              <a:latin typeface="SassoonPrimaryInfant" pitchFamily="2" charset="0"/>
            </a:endParaRPr>
          </a:p>
          <a:p>
            <a:r>
              <a:rPr lang="en-029" sz="1400" dirty="0">
                <a:latin typeface="SassoonPrimaryInfant" pitchFamily="2" charset="0"/>
              </a:rPr>
              <a:t>Flamingo Park</a:t>
            </a:r>
            <a:endParaRPr lang="en-GB" sz="1400" dirty="0">
              <a:latin typeface="SassoonPrimaryInfant" pitchFamily="2" charset="0"/>
            </a:endParaRPr>
          </a:p>
          <a:p>
            <a:r>
              <a:rPr lang="en-029" sz="1400" dirty="0" err="1">
                <a:latin typeface="SassoonPrimaryInfant" pitchFamily="2" charset="0"/>
              </a:rPr>
              <a:t>Graceway</a:t>
            </a:r>
            <a:endParaRPr lang="en-GB" sz="1400" dirty="0">
              <a:latin typeface="SassoonPrimaryInfant" pitchFamily="2" charset="0"/>
            </a:endParaRPr>
          </a:p>
          <a:p>
            <a:r>
              <a:rPr lang="en-029" sz="1400" dirty="0" err="1">
                <a:latin typeface="SassoonPrimaryInfant" pitchFamily="2" charset="0"/>
              </a:rPr>
              <a:t>Providenciales</a:t>
            </a:r>
            <a:endParaRPr lang="en-029" sz="1400" dirty="0">
              <a:latin typeface="SassoonPrimaryInfant" pitchFamily="2" charset="0"/>
            </a:endParaRPr>
          </a:p>
          <a:p>
            <a:r>
              <a:rPr lang="en-029" sz="1400" dirty="0">
                <a:latin typeface="SassoonPrimaryInfant" pitchFamily="2" charset="0"/>
              </a:rPr>
              <a:t>Tel: </a:t>
            </a:r>
            <a:r>
              <a:rPr lang="en-US" sz="1400" dirty="0">
                <a:latin typeface="SassoonPrimaryInfant" pitchFamily="2" charset="0"/>
              </a:rPr>
              <a:t>333 5638</a:t>
            </a:r>
          </a:p>
          <a:p>
            <a:r>
              <a:rPr lang="en-US" sz="1400" dirty="0">
                <a:latin typeface="SassoonPrimaryInfant" pitchFamily="2" charset="0"/>
              </a:rPr>
              <a:t>Email: </a:t>
            </a:r>
            <a:r>
              <a:rPr lang="en-US" sz="1400" dirty="0">
                <a:latin typeface="SassoonPrimaryInfant" pitchFamily="2" charset="0"/>
                <a:hlinkClick r:id="rId7"/>
              </a:rPr>
              <a:t>info@provoprimary.com</a:t>
            </a:r>
            <a:endParaRPr lang="en-US" sz="1400" dirty="0">
              <a:latin typeface="SassoonPrimaryInfant" pitchFamily="2" charset="0"/>
            </a:endParaRPr>
          </a:p>
          <a:p>
            <a:pPr algn="ctr"/>
            <a:r>
              <a:rPr lang="en-US" sz="1400" dirty="0">
                <a:latin typeface="SassoonPrimaryInfant" pitchFamily="2" charset="0"/>
                <a:hlinkClick r:id="rId8"/>
              </a:rPr>
              <a:t>www.provoprimaryschool.com</a:t>
            </a:r>
            <a:endParaRPr lang="en-GB" sz="1400" dirty="0">
              <a:latin typeface="SassoonPrimaryInfant" pitchFamily="2" charset="0"/>
            </a:endParaRPr>
          </a:p>
        </p:txBody>
      </p:sp>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0000" l="0" r="100000">
                        <a14:foregroundMark x1="15708" y1="52308" x2="27434" y2="75077"/>
                        <a14:foregroundMark x1="26217" y1="77846" x2="35509" y2="54000"/>
                        <a14:foregroundMark x1="14712" y1="50538" x2="22235" y2="71000"/>
                        <a14:foregroundMark x1="15708" y1="49923" x2="37611" y2="50538"/>
                        <a14:foregroundMark x1="42920" y1="23923" x2="42588" y2="26462"/>
                        <a14:foregroundMark x1="25000" y1="19846" x2="23451" y2="22385"/>
                        <a14:foregroundMark x1="26549" y1="16154" x2="26217" y2="13615"/>
                        <a14:foregroundMark x1="15708" y1="10154" x2="17588" y2="11615"/>
                        <a14:foregroundMark x1="12611" y1="23231" x2="12611" y2="23231"/>
                        <a14:foregroundMark x1="32080" y1="33385" x2="32080" y2="33385"/>
                        <a14:foregroundMark x1="38274" y1="39385" x2="38274" y2="39385"/>
                        <a14:foregroundMark x1="27102" y1="45385" x2="27102" y2="45385"/>
                        <a14:foregroundMark x1="9845" y1="37846" x2="9845" y2="37846"/>
                        <a14:foregroundMark x1="20686" y1="41923" x2="20686" y2="41923"/>
                        <a14:foregroundMark x1="18805" y1="35538" x2="18805" y2="35538"/>
                        <a14:foregroundMark x1="25000" y1="38077" x2="25000" y2="38077"/>
                        <a14:foregroundMark x1="14159" y1="8846" x2="14159" y2="8846"/>
                        <a14:foregroundMark x1="28982" y1="6692" x2="28982" y2="6692"/>
                        <a14:foregroundMark x1="39491" y1="13385" x2="39491" y2="13385"/>
                        <a14:foregroundMark x1="19137" y1="13154" x2="19137" y2="13154"/>
                        <a14:foregroundMark x1="41925" y1="13615" x2="41925" y2="13615"/>
                        <a14:foregroundMark x1="38274" y1="14462" x2="38274" y2="14462"/>
                        <a14:foregroundMark x1="69801" y1="23077" x2="69801" y2="23077"/>
                        <a14:foregroundMark x1="71018" y1="9923" x2="73230" y2="12308"/>
                        <a14:foregroundMark x1="80310" y1="20923" x2="78761" y2="23077"/>
                        <a14:foregroundMark x1="81858" y1="14000" x2="81858" y2="14000"/>
                        <a14:foregroundMark x1="97345" y1="25000" x2="97345" y2="25000"/>
                        <a14:foregroundMark x1="90819" y1="29692" x2="88606" y2="30154"/>
                        <a14:foregroundMark x1="93252" y1="38538" x2="93252" y2="39385"/>
                        <a14:foregroundMark x1="83075" y1="45000" x2="83075" y2="45000"/>
                        <a14:foregroundMark x1="76327" y1="42385" x2="76327" y2="42385"/>
                        <a14:foregroundMark x1="65487" y1="38538" x2="65487" y2="38538"/>
                        <a14:foregroundMark x1="83075" y1="7385" x2="83075" y2="7385"/>
                        <a14:foregroundMark x1="95465" y1="13154" x2="95465" y2="13154"/>
                        <a14:foregroundMark x1="83075" y1="27769" x2="83075" y2="27769"/>
                        <a14:foregroundMark x1="27434" y1="27769" x2="27434" y2="27769"/>
                        <a14:foregroundMark x1="40155" y1="32308" x2="40155" y2="32308"/>
                        <a14:foregroundMark x1="38274" y1="46077" x2="38274" y2="46077"/>
                        <a14:foregroundMark x1="33960" y1="43692" x2="33960" y2="43692"/>
                        <a14:foregroundMark x1="79646" y1="38308" x2="79646" y2="38308"/>
                        <a14:foregroundMark x1="94469" y1="45846" x2="94469" y2="45846"/>
                        <a14:foregroundMark x1="89602" y1="43692" x2="89602" y2="43692"/>
                        <a14:foregroundMark x1="95465" y1="32923" x2="95465" y2="32923"/>
                        <a14:foregroundMark x1="74115" y1="35308" x2="74115" y2="35308"/>
                        <a14:foregroundMark x1="36726" y1="56769" x2="29314" y2="71385"/>
                      </a14:backgroundRemoval>
                    </a14:imgEffect>
                  </a14:imgLayer>
                </a14:imgProps>
              </a:ext>
            </a:extLst>
          </a:blip>
          <a:srcRect r="54081"/>
          <a:stretch/>
        </p:blipFill>
        <p:spPr>
          <a:xfrm flipH="1">
            <a:off x="3600805" y="3122787"/>
            <a:ext cx="436343" cy="1366497"/>
          </a:xfrm>
          <a:prstGeom prst="rect">
            <a:avLst/>
          </a:prstGeom>
        </p:spPr>
      </p:pic>
      <p:pic>
        <p:nvPicPr>
          <p:cNvPr id="14" name="Picture 13"/>
          <p:cNvPicPr>
            <a:picLocks noChangeAspect="1"/>
          </p:cNvPicPr>
          <p:nvPr/>
        </p:nvPicPr>
        <p:blipFill rotWithShape="1">
          <a:blip r:embed="rId11">
            <a:extLst>
              <a:ext uri="{BEBA8EAE-BF5A-486C-A8C5-ECC9F3942E4B}">
                <a14:imgProps xmlns:a14="http://schemas.microsoft.com/office/drawing/2010/main">
                  <a14:imgLayer r:embed="rId10">
                    <a14:imgEffect>
                      <a14:backgroundRemoval t="0" b="100000" l="0" r="100000">
                        <a14:foregroundMark x1="15708" y1="52308" x2="27434" y2="75077"/>
                        <a14:foregroundMark x1="26217" y1="77846" x2="35509" y2="54000"/>
                        <a14:foregroundMark x1="14712" y1="50538" x2="22235" y2="71000"/>
                        <a14:foregroundMark x1="15708" y1="49923" x2="37611" y2="50538"/>
                        <a14:foregroundMark x1="42920" y1="23923" x2="42588" y2="26462"/>
                        <a14:foregroundMark x1="25000" y1="19846" x2="23451" y2="22385"/>
                        <a14:foregroundMark x1="26549" y1="16154" x2="26217" y2="13615"/>
                        <a14:foregroundMark x1="15708" y1="10154" x2="17588" y2="11615"/>
                        <a14:foregroundMark x1="12611" y1="23231" x2="12611" y2="23231"/>
                        <a14:foregroundMark x1="32080" y1="33385" x2="32080" y2="33385"/>
                        <a14:foregroundMark x1="38274" y1="39385" x2="38274" y2="39385"/>
                        <a14:foregroundMark x1="27102" y1="45385" x2="27102" y2="45385"/>
                        <a14:foregroundMark x1="9845" y1="37846" x2="9845" y2="37846"/>
                        <a14:foregroundMark x1="20686" y1="41923" x2="20686" y2="41923"/>
                        <a14:foregroundMark x1="18805" y1="35538" x2="18805" y2="35538"/>
                        <a14:foregroundMark x1="25000" y1="38077" x2="25000" y2="38077"/>
                        <a14:foregroundMark x1="14159" y1="8846" x2="14159" y2="8846"/>
                        <a14:foregroundMark x1="28982" y1="6692" x2="28982" y2="6692"/>
                        <a14:foregroundMark x1="39491" y1="13385" x2="39491" y2="13385"/>
                        <a14:foregroundMark x1="19137" y1="13154" x2="19137" y2="13154"/>
                        <a14:foregroundMark x1="41925" y1="13615" x2="41925" y2="13615"/>
                        <a14:foregroundMark x1="38274" y1="14462" x2="38274" y2="14462"/>
                        <a14:foregroundMark x1="69801" y1="23077" x2="69801" y2="23077"/>
                        <a14:foregroundMark x1="71018" y1="9923" x2="73230" y2="12308"/>
                        <a14:foregroundMark x1="80310" y1="20923" x2="78761" y2="23077"/>
                        <a14:foregroundMark x1="81858" y1="14000" x2="81858" y2="14000"/>
                        <a14:foregroundMark x1="97345" y1="25000" x2="97345" y2="25000"/>
                        <a14:foregroundMark x1="90819" y1="29692" x2="88606" y2="30154"/>
                        <a14:foregroundMark x1="93252" y1="38538" x2="93252" y2="39385"/>
                        <a14:foregroundMark x1="83075" y1="45000" x2="83075" y2="45000"/>
                        <a14:foregroundMark x1="76327" y1="42385" x2="76327" y2="42385"/>
                        <a14:foregroundMark x1="65487" y1="38538" x2="65487" y2="38538"/>
                        <a14:foregroundMark x1="83075" y1="7385" x2="83075" y2="7385"/>
                        <a14:foregroundMark x1="95465" y1="13154" x2="95465" y2="13154"/>
                        <a14:foregroundMark x1="83075" y1="27769" x2="83075" y2="27769"/>
                        <a14:foregroundMark x1="27434" y1="27769" x2="27434" y2="27769"/>
                        <a14:foregroundMark x1="40155" y1="32308" x2="40155" y2="32308"/>
                        <a14:foregroundMark x1="38274" y1="46077" x2="38274" y2="46077"/>
                        <a14:foregroundMark x1="33960" y1="43692" x2="33960" y2="43692"/>
                        <a14:foregroundMark x1="79646" y1="38308" x2="79646" y2="38308"/>
                        <a14:foregroundMark x1="94469" y1="45846" x2="94469" y2="45846"/>
                        <a14:foregroundMark x1="89602" y1="43692" x2="89602" y2="43692"/>
                        <a14:foregroundMark x1="95465" y1="32923" x2="95465" y2="32923"/>
                        <a14:foregroundMark x1="74115" y1="35308" x2="74115" y2="35308"/>
                        <a14:foregroundMark x1="36726" y1="56769" x2="29314" y2="71385"/>
                      </a14:backgroundRemoval>
                    </a14:imgEffect>
                  </a14:imgLayer>
                </a14:imgProps>
              </a:ext>
            </a:extLst>
          </a:blip>
          <a:srcRect l="47752"/>
          <a:stretch/>
        </p:blipFill>
        <p:spPr>
          <a:xfrm>
            <a:off x="6123511" y="3131840"/>
            <a:ext cx="493219" cy="1357531"/>
          </a:xfrm>
          <a:prstGeom prst="rect">
            <a:avLst/>
          </a:prstGeom>
        </p:spPr>
      </p:pic>
      <p:pic>
        <p:nvPicPr>
          <p:cNvPr id="6" name="Picture 2" descr="Image result for contact details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40746" y="4989442"/>
            <a:ext cx="1162825" cy="120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01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922" y="251521"/>
            <a:ext cx="6273265" cy="4970591"/>
          </a:xfrm>
          <a:prstGeom prst="rect">
            <a:avLst/>
          </a:prstGeom>
          <a:noFill/>
          <a:ln>
            <a:solidFill>
              <a:schemeClr val="tx1"/>
            </a:solidFill>
          </a:ln>
        </p:spPr>
        <p:txBody>
          <a:bodyPr wrap="square" rtlCol="0">
            <a:spAutoFit/>
          </a:bodyPr>
          <a:lstStyle/>
          <a:p>
            <a:r>
              <a:rPr lang="en-GB" b="1" dirty="0">
                <a:latin typeface="SassoonPrimaryInfant" pitchFamily="2" charset="0"/>
              </a:rPr>
              <a:t>Curriculum and Topic information:</a:t>
            </a:r>
          </a:p>
          <a:p>
            <a:endParaRPr lang="en-GB" sz="1300" b="1" dirty="0">
              <a:latin typeface="SassoonPrimaryInfant" pitchFamily="2" charset="0"/>
            </a:endParaRPr>
          </a:p>
          <a:p>
            <a:r>
              <a:rPr lang="en-GB" sz="1300" b="1" dirty="0">
                <a:latin typeface="SassoonPrimaryInfant" pitchFamily="2" charset="0"/>
              </a:rPr>
              <a:t>Topics this term</a:t>
            </a:r>
            <a:r>
              <a:rPr lang="en-GB" sz="1300" dirty="0">
                <a:latin typeface="SassoonPrimaryInfant" pitchFamily="2" charset="0"/>
              </a:rPr>
              <a:t>: Coral class will be exploring 2 new topics this term. We will be continuing our </a:t>
            </a:r>
            <a:r>
              <a:rPr lang="en-GB" sz="1300" b="1" dirty="0">
                <a:latin typeface="SassoonPrimaryInfant" pitchFamily="2" charset="0"/>
              </a:rPr>
              <a:t>Family Portrait</a:t>
            </a:r>
            <a:r>
              <a:rPr lang="en-GB" sz="1300" dirty="0">
                <a:latin typeface="SassoonPrimaryInfant" pitchFamily="2" charset="0"/>
              </a:rPr>
              <a:t> topic until mid-term. We will think about our families and about growing older healthily. We will explore art and design in the form of family portraits – advance notice: children will be designing and building a frame for a family picture…we will need to collect digital copies of these pictures in the coming weeks.</a:t>
            </a:r>
          </a:p>
          <a:p>
            <a:r>
              <a:rPr lang="en-GB" sz="1300" dirty="0">
                <a:latin typeface="SassoonPrimaryInfant" pitchFamily="2" charset="0"/>
              </a:rPr>
              <a:t>After the mid term break, we will turn our minds to design and science in the topic </a:t>
            </a:r>
            <a:r>
              <a:rPr lang="en-GB" sz="1300" b="1" dirty="0">
                <a:latin typeface="SassoonPrimaryInfant" pitchFamily="2" charset="0"/>
              </a:rPr>
              <a:t>Lights, Camera, Action!</a:t>
            </a:r>
            <a:r>
              <a:rPr lang="en-GB" sz="1300" dirty="0">
                <a:latin typeface="SassoonPrimaryInfant" pitchFamily="2" charset="0"/>
              </a:rPr>
              <a:t> Children will make simple electrical circuits and explore light and colour mixing. These skills will be applied when making a mini-stage for a finger-puppet show based on their literacy learning. We will also explore music to introduce and accompany their performance. In their computing, children will learn to use recording equipment to capture some of their show!</a:t>
            </a:r>
          </a:p>
          <a:p>
            <a:r>
              <a:rPr lang="en-GB" sz="1300" dirty="0">
                <a:latin typeface="SassoonPrimaryInfant" pitchFamily="2" charset="0"/>
              </a:rPr>
              <a:t>As before, our art &amp; design, literacy, science and social studies will be taught through these topics. I hope that they inspire all kinds of new and fun learning!</a:t>
            </a:r>
          </a:p>
          <a:p>
            <a:r>
              <a:rPr lang="en-GB" sz="1300" b="1" dirty="0">
                <a:latin typeface="SassoonPrimaryInfant" pitchFamily="2" charset="0"/>
              </a:rPr>
              <a:t>Reading</a:t>
            </a:r>
            <a:r>
              <a:rPr lang="en-GB" sz="1300" dirty="0">
                <a:latin typeface="SassoonPrimaryInfant" pitchFamily="2" charset="0"/>
              </a:rPr>
              <a:t>: I have been so pleased to see children’s enthusiasm and independence in reading grow so far this year. We will continue to swap books on Mon, Weds and Fri. I will also begin group reading activities in class, where I can hear your child read more regularly while exploring their comprehension.</a:t>
            </a:r>
          </a:p>
          <a:p>
            <a:r>
              <a:rPr lang="en-GB" sz="1300" b="1" dirty="0">
                <a:latin typeface="SassoonPrimaryInfant" pitchFamily="2" charset="0"/>
              </a:rPr>
              <a:t>Parent volunteers</a:t>
            </a:r>
            <a:r>
              <a:rPr lang="en-GB" sz="1300" dirty="0">
                <a:latin typeface="SassoonPrimaryInfant" pitchFamily="2" charset="0"/>
              </a:rPr>
              <a:t>: I have appreciated the interest and support all parents over the Autumn term, especially with our trip. During the Spring and Summer terms, we will be undertaking more educational visits to support our learning. We require a small number of parents to assist with transportation and supervision on these days. Please keep an eye out for information on these trips and I thank you in advance for your help!</a:t>
            </a:r>
          </a:p>
        </p:txBody>
      </p:sp>
      <p:sp>
        <p:nvSpPr>
          <p:cNvPr id="4" name="TextBox 3"/>
          <p:cNvSpPr txBox="1"/>
          <p:nvPr/>
        </p:nvSpPr>
        <p:spPr>
          <a:xfrm>
            <a:off x="343481" y="8244408"/>
            <a:ext cx="6263706" cy="738664"/>
          </a:xfrm>
          <a:prstGeom prst="rect">
            <a:avLst/>
          </a:prstGeom>
          <a:noFill/>
          <a:ln>
            <a:solidFill>
              <a:schemeClr val="tx1"/>
            </a:solidFill>
          </a:ln>
        </p:spPr>
        <p:txBody>
          <a:bodyPr wrap="square" rtlCol="0">
            <a:spAutoFit/>
          </a:bodyPr>
          <a:lstStyle/>
          <a:p>
            <a:r>
              <a:rPr lang="en-GB" sz="1400" dirty="0">
                <a:latin typeface="SassoonPrimaryInfant" pitchFamily="2" charset="0"/>
              </a:rPr>
              <a:t>     As ever, if you have any questions or concerns which you would like to raise, please see me in class before or after school. I am always happy to make an appointment to speak if you require.			</a:t>
            </a:r>
            <a:r>
              <a:rPr lang="en-GB" sz="1400" i="1" dirty="0">
                <a:latin typeface="SassoonPrimaryInfant" pitchFamily="2" charset="0"/>
              </a:rPr>
              <a:t>~ Mr Toby.</a:t>
            </a:r>
          </a:p>
        </p:txBody>
      </p:sp>
      <p:pic>
        <p:nvPicPr>
          <p:cNvPr id="3" name="Picture 2">
            <a:extLst>
              <a:ext uri="{FF2B5EF4-FFF2-40B4-BE49-F238E27FC236}">
                <a16:creationId xmlns:a16="http://schemas.microsoft.com/office/drawing/2014/main" id="{5D67BF5D-39C5-4C35-B208-D8B8A47B2153}"/>
              </a:ext>
            </a:extLst>
          </p:cNvPr>
          <p:cNvPicPr>
            <a:picLocks noChangeAspect="1"/>
          </p:cNvPicPr>
          <p:nvPr/>
        </p:nvPicPr>
        <p:blipFill>
          <a:blip r:embed="rId2"/>
          <a:stretch>
            <a:fillRect/>
          </a:stretch>
        </p:blipFill>
        <p:spPr>
          <a:xfrm>
            <a:off x="0" y="5292080"/>
            <a:ext cx="6741368" cy="2952329"/>
          </a:xfrm>
          <a:prstGeom prst="rect">
            <a:avLst/>
          </a:prstGeom>
        </p:spPr>
      </p:pic>
    </p:spTree>
    <p:extLst>
      <p:ext uri="{BB962C8B-B14F-4D97-AF65-F5344CB8AC3E}">
        <p14:creationId xmlns:p14="http://schemas.microsoft.com/office/powerpoint/2010/main" val="1626308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663</Words>
  <Application>Microsoft Office PowerPoint</Application>
  <PresentationFormat>Letter Paper (8.5x11 in)</PresentationFormat>
  <Paragraphs>34</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SassoonPrimaryInfant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toby_bk</dc:creator>
  <cp:lastModifiedBy>Provo Primary</cp:lastModifiedBy>
  <cp:revision>31</cp:revision>
  <cp:lastPrinted>2018-01-09T18:52:58Z</cp:lastPrinted>
  <dcterms:created xsi:type="dcterms:W3CDTF">2012-01-10T19:35:20Z</dcterms:created>
  <dcterms:modified xsi:type="dcterms:W3CDTF">2018-01-09T18:54:30Z</dcterms:modified>
</cp:coreProperties>
</file>