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7053263"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957" autoAdjust="0"/>
    <p:restoredTop sz="94660"/>
  </p:normalViewPr>
  <p:slideViewPr>
    <p:cSldViewPr>
      <p:cViewPr>
        <p:scale>
          <a:sx n="100" d="100"/>
          <a:sy n="100" d="100"/>
        </p:scale>
        <p:origin x="-1002" y="5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298C4E0C-4CB3-4F9F-A529-A97624F3B1DB}" type="datetimeFigureOut">
              <a:rPr lang="en-GB"/>
              <a:pPr>
                <a:defRPr/>
              </a:pPr>
              <a:t>07/01/2015</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21C9714-2D48-4C17-9471-0E778C33491F}"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76ECD47-DE00-4832-9FB0-CB4062F639FF}" type="datetimeFigureOut">
              <a:rPr lang="en-GB"/>
              <a:pPr>
                <a:defRPr/>
              </a:pPr>
              <a:t>07/01/2015</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587D836-F25A-43F4-ACBA-72AAC18BCFFE}"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FDDC14B-D356-4588-AA85-B72CB4C6C15D}" type="datetimeFigureOut">
              <a:rPr lang="en-GB"/>
              <a:pPr>
                <a:defRPr/>
              </a:pPr>
              <a:t>07/01/2015</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274C113-EEE9-46EA-ADFE-F0E434EC764C}"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585DDAB-EF8E-47C4-B635-85ED3CEE0148}" type="datetimeFigureOut">
              <a:rPr lang="en-GB"/>
              <a:pPr>
                <a:defRPr/>
              </a:pPr>
              <a:t>07/01/2015</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FEB5B72-4C47-4CC3-B525-1477D48E40D3}"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6792478-86AB-4D3E-BED6-B0B127BF2283}" type="datetimeFigureOut">
              <a:rPr lang="en-GB"/>
              <a:pPr>
                <a:defRPr/>
              </a:pPr>
              <a:t>07/01/2015</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8E0A12C-2C88-41CD-B147-391083E0120C}"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D0E2FB75-11AC-4987-B8F8-DABD491A8D5F}" type="datetimeFigureOut">
              <a:rPr lang="en-GB"/>
              <a:pPr>
                <a:defRPr/>
              </a:pPr>
              <a:t>07/01/2015</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5C341F5-3F11-4529-B644-5902E4E878BE}"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927CF99D-B59F-4A3A-91A7-4B1EAE3DAD06}" type="datetimeFigureOut">
              <a:rPr lang="en-GB"/>
              <a:pPr>
                <a:defRPr/>
              </a:pPr>
              <a:t>07/01/2015</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A75AAAE1-F2F4-4602-9B97-6B72AF2D019D}"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5FB356AC-4FD6-45B9-B719-6303B85902CA}" type="datetimeFigureOut">
              <a:rPr lang="en-GB"/>
              <a:pPr>
                <a:defRPr/>
              </a:pPr>
              <a:t>07/01/2015</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9DE7D9EE-DC0E-4CD4-8D89-A8BBC9F403C1}"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89A18D7-E386-405B-A4F8-10339C8FDFB0}" type="datetimeFigureOut">
              <a:rPr lang="en-GB"/>
              <a:pPr>
                <a:defRPr/>
              </a:pPr>
              <a:t>07/01/2015</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F26C579A-D320-4B6B-B31D-3356C668144E}"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F03D362-038F-4644-9D77-1218A7D919D5}" type="datetimeFigureOut">
              <a:rPr lang="en-GB"/>
              <a:pPr>
                <a:defRPr/>
              </a:pPr>
              <a:t>07/01/2015</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25A169D-BE14-4F98-B9C5-649697F1BBF9}"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453ED9-6493-4A1C-A6DF-C38D27E3A9F7}" type="datetimeFigureOut">
              <a:rPr lang="en-GB"/>
              <a:pPr>
                <a:defRPr/>
              </a:pPr>
              <a:t>07/01/2015</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59322B0-87ED-4521-A2BA-02E869D2DC3F}"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6C9F104-1725-480B-9FF2-6D767DBCC3C1}" type="datetimeFigureOut">
              <a:rPr lang="en-GB"/>
              <a:pPr>
                <a:defRPr/>
              </a:pPr>
              <a:t>07/01/2015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70AFDBB-9D17-4E35-AFCF-7010F3DEE774}"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5" name="Rectangle 4"/>
          <p:cNvSpPr/>
          <p:nvPr/>
        </p:nvSpPr>
        <p:spPr>
          <a:xfrm>
            <a:off x="3348038" y="1989138"/>
            <a:ext cx="2447925" cy="2735262"/>
          </a:xfrm>
          <a:prstGeom prst="rect">
            <a:avLst/>
          </a:prstGeom>
          <a:blipFill>
            <a:blip r:embed="rId3"/>
            <a:stretch>
              <a:fillRect/>
            </a:stretch>
          </a:blip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GB" b="1" i="1" dirty="0">
                <a:solidFill>
                  <a:schemeClr val="tx1"/>
                </a:solidFill>
                <a:latin typeface="Sassoon Infant" pitchFamily="34" charset="0"/>
                <a:cs typeface="Arial" charset="0"/>
              </a:rPr>
              <a:t>Topic &amp; Focus</a:t>
            </a:r>
          </a:p>
          <a:p>
            <a:pPr algn="ctr">
              <a:defRPr/>
            </a:pPr>
            <a:r>
              <a:rPr lang="en-GB" b="1" i="1" dirty="0">
                <a:solidFill>
                  <a:schemeClr val="tx1"/>
                </a:solidFill>
                <a:latin typeface="Sassoon Infant" pitchFamily="34" charset="0"/>
                <a:cs typeface="Arial" charset="0"/>
              </a:rPr>
              <a:t>Native Americans</a:t>
            </a:r>
          </a:p>
        </p:txBody>
      </p:sp>
      <p:cxnSp>
        <p:nvCxnSpPr>
          <p:cNvPr id="11" name="Straight Arrow Connector 10"/>
          <p:cNvCxnSpPr/>
          <p:nvPr/>
        </p:nvCxnSpPr>
        <p:spPr>
          <a:xfrm flipH="1">
            <a:off x="5870575" y="1989138"/>
            <a:ext cx="385763" cy="67627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227763" y="115888"/>
            <a:ext cx="2708275" cy="230500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GB" sz="1400" b="1" i="1" dirty="0">
                <a:solidFill>
                  <a:schemeClr val="tx1"/>
                </a:solidFill>
                <a:latin typeface="Sassoon Infant" pitchFamily="34" charset="0"/>
                <a:cs typeface="Arial" charset="0"/>
              </a:rPr>
              <a:t>Art/D.T.</a:t>
            </a:r>
          </a:p>
          <a:p>
            <a:r>
              <a:rPr lang="en-GB" sz="1100" b="1" i="1" dirty="0">
                <a:solidFill>
                  <a:schemeClr val="tx1"/>
                </a:solidFill>
                <a:latin typeface="Sassoon Infant" pitchFamily="34" charset="0"/>
                <a:cs typeface="Arial" charset="0"/>
              </a:rPr>
              <a:t>Design, Technology and Art </a:t>
            </a:r>
            <a:r>
              <a:rPr lang="en-GB" sz="1100" i="1" dirty="0">
                <a:solidFill>
                  <a:schemeClr val="tx1"/>
                </a:solidFill>
                <a:latin typeface="Sassoon Infant" pitchFamily="34" charset="0"/>
                <a:cs typeface="Arial" charset="0"/>
              </a:rPr>
              <a:t>will be</a:t>
            </a:r>
            <a:r>
              <a:rPr lang="en-GB" sz="1100" b="1" i="1" dirty="0">
                <a:solidFill>
                  <a:schemeClr val="tx1"/>
                </a:solidFill>
                <a:latin typeface="Sassoon Infant" pitchFamily="34" charset="0"/>
                <a:cs typeface="Arial" charset="0"/>
              </a:rPr>
              <a:t> </a:t>
            </a:r>
            <a:r>
              <a:rPr lang="en-GB" sz="1100" i="1" dirty="0">
                <a:solidFill>
                  <a:schemeClr val="tx1"/>
                </a:solidFill>
                <a:latin typeface="Sassoon Infant" pitchFamily="34" charset="0"/>
                <a:cs typeface="Arial" charset="0"/>
              </a:rPr>
              <a:t>closely related to our Native American topic. We will be designing and making </a:t>
            </a:r>
          </a:p>
          <a:p>
            <a:r>
              <a:rPr lang="en-GB" sz="1100" i="1" dirty="0" err="1" smtClean="0">
                <a:solidFill>
                  <a:schemeClr val="tx1"/>
                </a:solidFill>
                <a:latin typeface="Sassoon Infant" pitchFamily="34" charset="0"/>
                <a:cs typeface="Arial" charset="0"/>
              </a:rPr>
              <a:t>minature</a:t>
            </a:r>
            <a:r>
              <a:rPr lang="en-GB" sz="1100" i="1" dirty="0" smtClean="0">
                <a:solidFill>
                  <a:schemeClr val="tx1"/>
                </a:solidFill>
                <a:latin typeface="Sassoon Infant" pitchFamily="34" charset="0"/>
                <a:cs typeface="Arial" charset="0"/>
              </a:rPr>
              <a:t> </a:t>
            </a:r>
            <a:r>
              <a:rPr lang="en-GB" sz="1100" i="1" dirty="0">
                <a:solidFill>
                  <a:schemeClr val="tx1"/>
                </a:solidFill>
                <a:latin typeface="Sassoon Infant" pitchFamily="34" charset="0"/>
                <a:cs typeface="Arial" charset="0"/>
              </a:rPr>
              <a:t>canoes, tipis, masks, totem poles amongst other surprises! </a:t>
            </a:r>
          </a:p>
          <a:p>
            <a:r>
              <a:rPr lang="en-GB" sz="1100" i="1" dirty="0">
                <a:solidFill>
                  <a:schemeClr val="tx1"/>
                </a:solidFill>
                <a:latin typeface="Sassoon Infant" pitchFamily="34" charset="0"/>
                <a:cs typeface="Arial" charset="0"/>
              </a:rPr>
              <a:t>Our Art theme of </a:t>
            </a:r>
            <a:r>
              <a:rPr lang="en-GB" sz="1100" b="1" i="1" dirty="0">
                <a:solidFill>
                  <a:schemeClr val="tx1"/>
                </a:solidFill>
                <a:latin typeface="Sassoon Infant" pitchFamily="34" charset="0"/>
                <a:cs typeface="Arial" charset="0"/>
              </a:rPr>
              <a:t>‘Can we change places?’ </a:t>
            </a:r>
            <a:r>
              <a:rPr lang="en-GB" sz="1100" i="1" dirty="0">
                <a:solidFill>
                  <a:schemeClr val="tx1"/>
                </a:solidFill>
                <a:latin typeface="Sassoon Infant" pitchFamily="34" charset="0"/>
                <a:cs typeface="Arial" charset="0"/>
              </a:rPr>
              <a:t>will be focused on exploring how and what we can add to our new and improved garden area. Any wood or craft talents out there please come forward and share your ideas with us!</a:t>
            </a:r>
            <a:endParaRPr lang="en-GB" sz="1100" b="1" i="1" dirty="0">
              <a:solidFill>
                <a:schemeClr val="tx1"/>
              </a:solidFill>
              <a:latin typeface="Sassoon Infant" pitchFamily="34" charset="0"/>
              <a:cs typeface="Arial" charset="0"/>
            </a:endParaRPr>
          </a:p>
        </p:txBody>
      </p:sp>
      <p:sp>
        <p:nvSpPr>
          <p:cNvPr id="14" name="Rectangle 13"/>
          <p:cNvSpPr/>
          <p:nvPr/>
        </p:nvSpPr>
        <p:spPr>
          <a:xfrm>
            <a:off x="3260725" y="115887"/>
            <a:ext cx="2609850" cy="1741487"/>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GB" sz="1600" b="1" i="1" dirty="0">
                <a:solidFill>
                  <a:schemeClr val="tx1"/>
                </a:solidFill>
                <a:latin typeface="Sassoon Infant" pitchFamily="34" charset="0"/>
                <a:cs typeface="Arial" charset="0"/>
              </a:rPr>
              <a:t>R.E.</a:t>
            </a:r>
          </a:p>
          <a:p>
            <a:pPr>
              <a:defRPr/>
            </a:pPr>
            <a:r>
              <a:rPr lang="en-GB" sz="1100" b="1" i="1" dirty="0">
                <a:solidFill>
                  <a:schemeClr val="tx1"/>
                </a:solidFill>
                <a:latin typeface="Sassoon Infant" pitchFamily="34" charset="0"/>
                <a:cs typeface="Arial" charset="0"/>
              </a:rPr>
              <a:t>Signs and symbols – </a:t>
            </a:r>
            <a:r>
              <a:rPr lang="en-GB" sz="1100" i="1" dirty="0">
                <a:solidFill>
                  <a:schemeClr val="tx1"/>
                </a:solidFill>
                <a:latin typeface="Sassoon Infant" pitchFamily="34" charset="0"/>
                <a:cs typeface="Arial" charset="0"/>
              </a:rPr>
              <a:t>What are the differences between signs and symbols? How are symbols used in religions and why? How did the Native Americans use signs and symbols?</a:t>
            </a:r>
          </a:p>
          <a:p>
            <a:pPr algn="ctr">
              <a:defRPr/>
            </a:pPr>
            <a:endParaRPr lang="en-GB" sz="1200" b="1" i="1" dirty="0">
              <a:solidFill>
                <a:schemeClr val="tx1"/>
              </a:solidFill>
              <a:latin typeface="Sassoon Infant" pitchFamily="34" charset="0"/>
              <a:cs typeface="Arial" charset="0"/>
            </a:endParaRPr>
          </a:p>
        </p:txBody>
      </p:sp>
      <p:cxnSp>
        <p:nvCxnSpPr>
          <p:cNvPr id="15" name="Straight Arrow Connector 14"/>
          <p:cNvCxnSpPr/>
          <p:nvPr/>
        </p:nvCxnSpPr>
        <p:spPr>
          <a:xfrm>
            <a:off x="4625975" y="2162175"/>
            <a:ext cx="0" cy="74612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2894014" y="2005014"/>
            <a:ext cx="431800" cy="67627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179388" y="115888"/>
            <a:ext cx="2736850" cy="238442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GB" b="1" i="1" dirty="0">
                <a:solidFill>
                  <a:schemeClr val="tx1"/>
                </a:solidFill>
                <a:latin typeface="Sassoon Infant" pitchFamily="34" charset="0"/>
                <a:cs typeface="Arial" charset="0"/>
              </a:rPr>
              <a:t>Literacy</a:t>
            </a:r>
          </a:p>
          <a:p>
            <a:r>
              <a:rPr lang="en-GB" sz="1100" i="1" dirty="0">
                <a:solidFill>
                  <a:schemeClr val="tx1"/>
                </a:solidFill>
                <a:latin typeface="Sassoon Infant" pitchFamily="34" charset="0"/>
                <a:cs typeface="Arial" charset="0"/>
              </a:rPr>
              <a:t>Native American stories – </a:t>
            </a:r>
            <a:r>
              <a:rPr lang="en-GB" sz="1100" b="1" i="1" dirty="0">
                <a:solidFill>
                  <a:schemeClr val="tx1"/>
                </a:solidFill>
                <a:latin typeface="Sassoon Infant" pitchFamily="34" charset="0"/>
                <a:cs typeface="Arial" charset="0"/>
              </a:rPr>
              <a:t>Myths, Legends and Adventure Stories</a:t>
            </a:r>
            <a:r>
              <a:rPr lang="en-GB" sz="1100" i="1" dirty="0">
                <a:solidFill>
                  <a:schemeClr val="tx1"/>
                </a:solidFill>
                <a:latin typeface="Sassoon Infant" pitchFamily="34" charset="0"/>
                <a:cs typeface="Arial" charset="0"/>
              </a:rPr>
              <a:t>.</a:t>
            </a:r>
          </a:p>
          <a:p>
            <a:r>
              <a:rPr lang="en-GB" sz="1100" b="1" i="1" dirty="0">
                <a:solidFill>
                  <a:schemeClr val="tx1"/>
                </a:solidFill>
                <a:latin typeface="Sassoon Infant" pitchFamily="34" charset="0"/>
                <a:cs typeface="Arial" charset="0"/>
              </a:rPr>
              <a:t>Instructional writing </a:t>
            </a:r>
            <a:r>
              <a:rPr lang="en-GB" sz="1100" i="1" dirty="0">
                <a:solidFill>
                  <a:schemeClr val="tx1"/>
                </a:solidFill>
                <a:latin typeface="Sassoon Infant" pitchFamily="34" charset="0"/>
                <a:cs typeface="Arial" charset="0"/>
              </a:rPr>
              <a:t>– related to Art/Craft and Social Studies topic </a:t>
            </a:r>
          </a:p>
          <a:p>
            <a:r>
              <a:rPr lang="en-GB" sz="1100" b="1" i="1" dirty="0">
                <a:solidFill>
                  <a:schemeClr val="tx1"/>
                </a:solidFill>
                <a:latin typeface="Sassoon Infant" pitchFamily="34" charset="0"/>
                <a:cs typeface="Arial" charset="0"/>
              </a:rPr>
              <a:t>Play scripts </a:t>
            </a:r>
            <a:r>
              <a:rPr lang="en-GB" sz="1100" i="1" dirty="0">
                <a:solidFill>
                  <a:schemeClr val="tx1"/>
                </a:solidFill>
                <a:latin typeface="Sassoon Infant" pitchFamily="34" charset="0"/>
                <a:cs typeface="Arial" charset="0"/>
              </a:rPr>
              <a:t>– Guided reading</a:t>
            </a:r>
          </a:p>
          <a:p>
            <a:r>
              <a:rPr lang="en-GB" sz="1100" b="1" i="1" dirty="0">
                <a:solidFill>
                  <a:schemeClr val="tx1"/>
                </a:solidFill>
                <a:latin typeface="Sassoon Infant" pitchFamily="34" charset="0"/>
                <a:cs typeface="Arial" charset="0"/>
              </a:rPr>
              <a:t>Information Writing </a:t>
            </a:r>
            <a:r>
              <a:rPr lang="en-GB" sz="1100" i="1" dirty="0">
                <a:solidFill>
                  <a:schemeClr val="tx1"/>
                </a:solidFill>
                <a:latin typeface="Sassoon Infant" pitchFamily="34" charset="0"/>
                <a:cs typeface="Arial" charset="0"/>
              </a:rPr>
              <a:t>– related to research/note making/presentation skills.</a:t>
            </a:r>
          </a:p>
          <a:p>
            <a:r>
              <a:rPr lang="en-GB" sz="1100" b="1" i="1" dirty="0">
                <a:solidFill>
                  <a:schemeClr val="tx1"/>
                </a:solidFill>
                <a:latin typeface="Sassoon Infant" pitchFamily="34" charset="0"/>
                <a:cs typeface="Arial" charset="0"/>
              </a:rPr>
              <a:t>Spellings</a:t>
            </a:r>
            <a:r>
              <a:rPr lang="en-GB" sz="1100" i="1" dirty="0">
                <a:solidFill>
                  <a:schemeClr val="tx1"/>
                </a:solidFill>
                <a:latin typeface="Sassoon Infant" pitchFamily="34" charset="0"/>
                <a:cs typeface="Arial" charset="0"/>
              </a:rPr>
              <a:t> – will continue to be approached during  morning handwriting activities plus in a weekly focused session. </a:t>
            </a:r>
          </a:p>
        </p:txBody>
      </p:sp>
      <p:sp>
        <p:nvSpPr>
          <p:cNvPr id="27" name="Rectangle 26"/>
          <p:cNvSpPr/>
          <p:nvPr/>
        </p:nvSpPr>
        <p:spPr>
          <a:xfrm>
            <a:off x="6227763" y="2535238"/>
            <a:ext cx="2736850" cy="2162176"/>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GB" sz="1600" b="1" i="1" dirty="0">
                <a:solidFill>
                  <a:schemeClr val="tx1"/>
                </a:solidFill>
                <a:latin typeface="Sassoon Infant" pitchFamily="34" charset="0"/>
                <a:cs typeface="Arial" charset="0"/>
              </a:rPr>
              <a:t>Computing</a:t>
            </a:r>
            <a:r>
              <a:rPr lang="en-GB" sz="1600" i="1" dirty="0">
                <a:solidFill>
                  <a:schemeClr val="tx1"/>
                </a:solidFill>
                <a:latin typeface="Sassoon Infant" pitchFamily="34" charset="0"/>
                <a:cs typeface="Arial" charset="0"/>
              </a:rPr>
              <a:t>  </a:t>
            </a:r>
          </a:p>
          <a:p>
            <a:r>
              <a:rPr lang="en-GB" sz="1100" b="1" i="1" dirty="0">
                <a:solidFill>
                  <a:schemeClr val="tx1"/>
                </a:solidFill>
                <a:latin typeface="Sassoon Infant" pitchFamily="34" charset="0"/>
                <a:cs typeface="Arial" charset="0"/>
              </a:rPr>
              <a:t>Simulations</a:t>
            </a:r>
            <a:r>
              <a:rPr lang="en-GB" sz="1100" i="1" dirty="0">
                <a:solidFill>
                  <a:schemeClr val="tx1"/>
                </a:solidFill>
                <a:latin typeface="Sassoon Infant" pitchFamily="34" charset="0"/>
                <a:cs typeface="Arial" charset="0"/>
              </a:rPr>
              <a:t> – investigate into what a simulation is and how they can be used. Explore simulation games using a variety of websites for children.</a:t>
            </a:r>
          </a:p>
          <a:p>
            <a:r>
              <a:rPr lang="en-GB" sz="1100" b="1" i="1" dirty="0">
                <a:solidFill>
                  <a:schemeClr val="tx1"/>
                </a:solidFill>
                <a:latin typeface="Sassoon Infant" pitchFamily="34" charset="0"/>
                <a:cs typeface="Arial" charset="0"/>
              </a:rPr>
              <a:t>Manipulating Sound</a:t>
            </a:r>
            <a:r>
              <a:rPr lang="en-GB" sz="1100" i="1" dirty="0">
                <a:solidFill>
                  <a:schemeClr val="tx1"/>
                </a:solidFill>
                <a:latin typeface="Sassoon Infant" pitchFamily="34" charset="0"/>
                <a:cs typeface="Arial" charset="0"/>
              </a:rPr>
              <a:t> – Investigation into  what instruments can make an orchestra. Listen to the sounds each instrument makes, what materials are they made from? Observe how a computer records sound using waves. What is a synthesized sound?</a:t>
            </a:r>
          </a:p>
        </p:txBody>
      </p:sp>
      <p:cxnSp>
        <p:nvCxnSpPr>
          <p:cNvPr id="29" name="Straight Arrow Connector 28"/>
          <p:cNvCxnSpPr/>
          <p:nvPr/>
        </p:nvCxnSpPr>
        <p:spPr>
          <a:xfrm flipV="1">
            <a:off x="2843808" y="4365625"/>
            <a:ext cx="720725" cy="24606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flipV="1">
            <a:off x="5511006" y="4365625"/>
            <a:ext cx="719138" cy="24606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146051" y="2681289"/>
            <a:ext cx="2735263" cy="2016125"/>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GB" b="1" i="1" dirty="0">
                <a:solidFill>
                  <a:schemeClr val="tx1"/>
                </a:solidFill>
                <a:latin typeface="Sassoon Infant" pitchFamily="34" charset="0"/>
                <a:cs typeface="Arial" charset="0"/>
              </a:rPr>
              <a:t>Science </a:t>
            </a:r>
          </a:p>
          <a:p>
            <a:r>
              <a:rPr lang="en-GB" sz="1100" b="1" i="1" dirty="0">
                <a:solidFill>
                  <a:schemeClr val="tx1"/>
                </a:solidFill>
                <a:latin typeface="Sassoon Infant" pitchFamily="34" charset="0"/>
                <a:cs typeface="Arial" charset="0"/>
              </a:rPr>
              <a:t>Characteristics of Materials – </a:t>
            </a:r>
            <a:r>
              <a:rPr lang="en-GB" sz="1100" i="1" dirty="0">
                <a:solidFill>
                  <a:schemeClr val="tx1"/>
                </a:solidFill>
                <a:latin typeface="Sassoon Infant" pitchFamily="34" charset="0"/>
                <a:cs typeface="Arial" charset="0"/>
              </a:rPr>
              <a:t>Exploration into what material objects are made of and why? Would we build a canoe from cement bricks? Why not?</a:t>
            </a:r>
          </a:p>
          <a:p>
            <a:r>
              <a:rPr lang="en-GB" sz="1100" b="1" i="1" dirty="0">
                <a:solidFill>
                  <a:schemeClr val="tx1"/>
                </a:solidFill>
                <a:latin typeface="Sassoon Infant" pitchFamily="34" charset="0"/>
                <a:cs typeface="Arial" charset="0"/>
              </a:rPr>
              <a:t>Forces – Magnet and Springs </a:t>
            </a:r>
          </a:p>
          <a:p>
            <a:r>
              <a:rPr lang="en-GB" sz="1100" i="1" dirty="0">
                <a:solidFill>
                  <a:schemeClr val="tx1"/>
                </a:solidFill>
                <a:latin typeface="Sassoon Infant" pitchFamily="34" charset="0"/>
                <a:cs typeface="Arial" charset="0"/>
              </a:rPr>
              <a:t>– Which ‘force’ does a bow and arrow use? Which materials attract or repel? How does the force from a magnet relate to gravity and weight?</a:t>
            </a:r>
          </a:p>
        </p:txBody>
      </p:sp>
      <p:sp>
        <p:nvSpPr>
          <p:cNvPr id="35" name="Rectangle 34"/>
          <p:cNvSpPr/>
          <p:nvPr/>
        </p:nvSpPr>
        <p:spPr>
          <a:xfrm>
            <a:off x="179388" y="4814888"/>
            <a:ext cx="8715375" cy="187325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lstStyle/>
          <a:p>
            <a:r>
              <a:rPr lang="en-GB" sz="1200" b="1" i="1" dirty="0">
                <a:solidFill>
                  <a:schemeClr val="tx1"/>
                </a:solidFill>
                <a:latin typeface="Sassoon Infant" pitchFamily="34" charset="0"/>
                <a:cs typeface="Arial" charset="0"/>
              </a:rPr>
              <a:t>Other subjects:</a:t>
            </a:r>
          </a:p>
          <a:p>
            <a:r>
              <a:rPr lang="en-US" sz="1200" b="1" i="1" dirty="0">
                <a:solidFill>
                  <a:schemeClr val="tx1"/>
                </a:solidFill>
                <a:latin typeface="Sassoon Infant" pitchFamily="34" charset="0"/>
                <a:cs typeface="Arial" charset="0"/>
              </a:rPr>
              <a:t>R.E. </a:t>
            </a:r>
            <a:r>
              <a:rPr lang="en-US" sz="1200" i="1" dirty="0">
                <a:solidFill>
                  <a:schemeClr val="tx1"/>
                </a:solidFill>
                <a:latin typeface="Sassoon Infant" pitchFamily="34" charset="0"/>
                <a:cs typeface="Arial" charset="0"/>
              </a:rPr>
              <a:t>- Why is the Bible important to Christians? What other Holy Books are there?</a:t>
            </a:r>
            <a:endParaRPr lang="en-GB" sz="1200" i="1" dirty="0">
              <a:solidFill>
                <a:schemeClr val="tx1"/>
              </a:solidFill>
              <a:latin typeface="Sassoon Infant" pitchFamily="34" charset="0"/>
              <a:cs typeface="Arial" charset="0"/>
            </a:endParaRPr>
          </a:p>
          <a:p>
            <a:r>
              <a:rPr lang="en-US" sz="1200" b="1" i="1" dirty="0">
                <a:solidFill>
                  <a:schemeClr val="tx1"/>
                </a:solidFill>
                <a:latin typeface="Sassoon Infant" pitchFamily="34" charset="0"/>
                <a:cs typeface="Arial" charset="0"/>
              </a:rPr>
              <a:t>P.S.H.E. </a:t>
            </a:r>
            <a:r>
              <a:rPr lang="en-US" sz="1200" i="1" dirty="0">
                <a:solidFill>
                  <a:schemeClr val="tx1"/>
                </a:solidFill>
                <a:latin typeface="Sassoon Infant" pitchFamily="34" charset="0"/>
                <a:cs typeface="Arial" charset="0"/>
              </a:rPr>
              <a:t>-</a:t>
            </a:r>
            <a:r>
              <a:rPr lang="en-GB" sz="1200" i="1" dirty="0">
                <a:solidFill>
                  <a:schemeClr val="tx1"/>
                </a:solidFill>
                <a:latin typeface="Sassoon Infant" pitchFamily="34" charset="0"/>
                <a:cs typeface="Arial" charset="0"/>
              </a:rPr>
              <a:t> </a:t>
            </a:r>
            <a:r>
              <a:rPr lang="en-GB" sz="1200" b="1" i="1" dirty="0">
                <a:solidFill>
                  <a:schemeClr val="tx1"/>
                </a:solidFill>
                <a:latin typeface="Sassoon Infant" pitchFamily="34" charset="0"/>
                <a:cs typeface="Arial" charset="0"/>
              </a:rPr>
              <a:t>Good to be me</a:t>
            </a:r>
            <a:r>
              <a:rPr lang="en-GB" sz="1200" i="1" dirty="0">
                <a:solidFill>
                  <a:schemeClr val="tx1"/>
                </a:solidFill>
                <a:latin typeface="Sassoon Infant" pitchFamily="34" charset="0"/>
                <a:cs typeface="Arial" charset="0"/>
              </a:rPr>
              <a:t>  - thoughts of things we are good at and how we can improve. </a:t>
            </a:r>
            <a:r>
              <a:rPr lang="en-GB" sz="1200" b="1" i="1" dirty="0">
                <a:solidFill>
                  <a:schemeClr val="tx1"/>
                </a:solidFill>
                <a:latin typeface="Sassoon Infant" pitchFamily="34" charset="0"/>
                <a:cs typeface="Arial" charset="0"/>
              </a:rPr>
              <a:t>Going for Goals</a:t>
            </a:r>
            <a:r>
              <a:rPr lang="en-GB" sz="1200" i="1" dirty="0">
                <a:solidFill>
                  <a:schemeClr val="tx1"/>
                </a:solidFill>
                <a:latin typeface="Sassoon Infant" pitchFamily="34" charset="0"/>
                <a:cs typeface="Arial" charset="0"/>
              </a:rPr>
              <a:t> - discussion of New Year Resolutions. </a:t>
            </a:r>
            <a:r>
              <a:rPr lang="en-US" sz="1200" i="1" dirty="0">
                <a:solidFill>
                  <a:schemeClr val="tx1"/>
                </a:solidFill>
                <a:latin typeface="Sassoon Infant" pitchFamily="34" charset="0"/>
                <a:cs typeface="Arial" charset="0"/>
              </a:rPr>
              <a:t>Make a Native American ‘</a:t>
            </a:r>
            <a:r>
              <a:rPr lang="en-GB" sz="1200" i="1" dirty="0">
                <a:solidFill>
                  <a:schemeClr val="tx1"/>
                </a:solidFill>
                <a:latin typeface="Sassoon Infant" pitchFamily="34" charset="0"/>
                <a:cs typeface="Arial" charset="0"/>
              </a:rPr>
              <a:t>Circle of the World’ and discuss its importance.</a:t>
            </a:r>
            <a:r>
              <a:rPr lang="en-GB" sz="1200" dirty="0">
                <a:solidFill>
                  <a:schemeClr val="tx1"/>
                </a:solidFill>
                <a:latin typeface="Arial" charset="0"/>
                <a:cs typeface="Arial" charset="0"/>
              </a:rPr>
              <a:t> </a:t>
            </a:r>
          </a:p>
          <a:p>
            <a:r>
              <a:rPr lang="en-GB" sz="1200" b="1" i="1" dirty="0">
                <a:solidFill>
                  <a:schemeClr val="tx1"/>
                </a:solidFill>
                <a:latin typeface="Sassoon Infant" pitchFamily="34" charset="0"/>
                <a:cs typeface="Arial" charset="0"/>
              </a:rPr>
              <a:t>Computing:</a:t>
            </a:r>
            <a:r>
              <a:rPr lang="en-GB" sz="1200" i="1" dirty="0">
                <a:solidFill>
                  <a:schemeClr val="tx1"/>
                </a:solidFill>
                <a:latin typeface="Sassoon Infant" pitchFamily="34" charset="0"/>
                <a:cs typeface="Arial" charset="0"/>
              </a:rPr>
              <a:t> E-Safety – How to make sure we use computers responsibly, safely and appropriately.</a:t>
            </a:r>
            <a:endParaRPr lang="en-GB" sz="1200" b="1" i="1" dirty="0">
              <a:solidFill>
                <a:schemeClr val="tx1"/>
              </a:solidFill>
              <a:latin typeface="Sassoon Infant" pitchFamily="34" charset="0"/>
              <a:cs typeface="Arial" charset="0"/>
            </a:endParaRPr>
          </a:p>
          <a:p>
            <a:r>
              <a:rPr lang="en-US" sz="1200" i="1" dirty="0">
                <a:solidFill>
                  <a:schemeClr val="tx1"/>
                </a:solidFill>
                <a:latin typeface="Sassoon Infant" pitchFamily="34" charset="0"/>
                <a:cs typeface="Arial" charset="0"/>
              </a:rPr>
              <a:t>In </a:t>
            </a:r>
            <a:r>
              <a:rPr lang="en-US" sz="1200" b="1" i="1" dirty="0">
                <a:solidFill>
                  <a:schemeClr val="tx1"/>
                </a:solidFill>
                <a:latin typeface="Sassoon Infant" pitchFamily="34" charset="0"/>
                <a:cs typeface="Arial" charset="0"/>
              </a:rPr>
              <a:t>Numeracy</a:t>
            </a:r>
            <a:r>
              <a:rPr lang="en-US" sz="1200" i="1" dirty="0">
                <a:solidFill>
                  <a:schemeClr val="tx1"/>
                </a:solidFill>
                <a:latin typeface="Sassoon Infant" pitchFamily="34" charset="0"/>
                <a:cs typeface="Arial" charset="0"/>
              </a:rPr>
              <a:t> we will further our work with the 4 rules of number  +-x/. We will also incorporate Estimation skills, Money, Time, Weight (g, kg), </a:t>
            </a:r>
            <a:r>
              <a:rPr lang="en-US" sz="1200" i="1" dirty="0" smtClean="0">
                <a:solidFill>
                  <a:schemeClr val="tx1"/>
                </a:solidFill>
                <a:latin typeface="Sassoon Infant" pitchFamily="34" charset="0"/>
                <a:cs typeface="Arial" charset="0"/>
              </a:rPr>
              <a:t>Fractions and  Angles. </a:t>
            </a:r>
          </a:p>
          <a:p>
            <a:r>
              <a:rPr lang="en-US" sz="1200" b="1" i="1" dirty="0" smtClean="0">
                <a:solidFill>
                  <a:schemeClr val="tx1"/>
                </a:solidFill>
                <a:latin typeface="Sassoon Infant" pitchFamily="34" charset="0"/>
                <a:cs typeface="Arial" charset="0"/>
              </a:rPr>
              <a:t>Music</a:t>
            </a:r>
            <a:r>
              <a:rPr lang="en-US" sz="1200" i="1" dirty="0" smtClean="0">
                <a:solidFill>
                  <a:schemeClr val="tx1"/>
                </a:solidFill>
                <a:latin typeface="Sassoon Infant" pitchFamily="34" charset="0"/>
                <a:cs typeface="Arial" charset="0"/>
              </a:rPr>
              <a:t> </a:t>
            </a:r>
            <a:r>
              <a:rPr lang="en-US" sz="1200" i="1" dirty="0">
                <a:solidFill>
                  <a:schemeClr val="tx1"/>
                </a:solidFill>
                <a:latin typeface="Sassoon Infant" pitchFamily="34" charset="0"/>
                <a:cs typeface="Arial" charset="0"/>
              </a:rPr>
              <a:t>and </a:t>
            </a:r>
            <a:r>
              <a:rPr lang="en-US" sz="1200" b="1" i="1" dirty="0">
                <a:solidFill>
                  <a:schemeClr val="tx1"/>
                </a:solidFill>
                <a:latin typeface="Sassoon Infant" pitchFamily="34" charset="0"/>
                <a:cs typeface="Arial" charset="0"/>
              </a:rPr>
              <a:t>Spanish</a:t>
            </a:r>
            <a:r>
              <a:rPr lang="en-US" sz="1200" i="1" dirty="0">
                <a:solidFill>
                  <a:schemeClr val="tx1"/>
                </a:solidFill>
                <a:latin typeface="Sassoon Infant" pitchFamily="34" charset="0"/>
                <a:cs typeface="Arial" charset="0"/>
              </a:rPr>
              <a:t> will continue to be taught by Miss Alison and </a:t>
            </a:r>
            <a:r>
              <a:rPr lang="en-US" sz="1200" i="1" dirty="0" err="1">
                <a:solidFill>
                  <a:schemeClr val="tx1"/>
                </a:solidFill>
                <a:latin typeface="Sassoon Infant" pitchFamily="34" charset="0"/>
                <a:cs typeface="Arial" charset="0"/>
              </a:rPr>
              <a:t>Mrs</a:t>
            </a:r>
            <a:r>
              <a:rPr lang="en-US" sz="1200" i="1" dirty="0">
                <a:solidFill>
                  <a:schemeClr val="tx1"/>
                </a:solidFill>
                <a:latin typeface="Sassoon Infant" pitchFamily="34" charset="0"/>
                <a:cs typeface="Arial" charset="0"/>
              </a:rPr>
              <a:t> Helen.</a:t>
            </a:r>
          </a:p>
          <a:p>
            <a:r>
              <a:rPr lang="en-US" sz="1200" b="1" i="1" dirty="0">
                <a:solidFill>
                  <a:schemeClr val="tx1"/>
                </a:solidFill>
                <a:latin typeface="Sassoon Infant" pitchFamily="34" charset="0"/>
                <a:cs typeface="Arial" charset="0"/>
              </a:rPr>
              <a:t>P.E. </a:t>
            </a:r>
            <a:r>
              <a:rPr lang="en-US" sz="1200" i="1" dirty="0">
                <a:solidFill>
                  <a:schemeClr val="tx1"/>
                </a:solidFill>
                <a:latin typeface="Sassoon Infant" pitchFamily="34" charset="0"/>
                <a:cs typeface="Arial" charset="0"/>
              </a:rPr>
              <a:t>– We will be doing Basketball and </a:t>
            </a:r>
            <a:r>
              <a:rPr lang="en-US" sz="1200" i="1" dirty="0" smtClean="0">
                <a:solidFill>
                  <a:schemeClr val="tx1"/>
                </a:solidFill>
                <a:latin typeface="Sassoon Infant" pitchFamily="34" charset="0"/>
                <a:cs typeface="Arial" charset="0"/>
              </a:rPr>
              <a:t>Volleyball </a:t>
            </a:r>
            <a:r>
              <a:rPr lang="en-US" sz="1200" i="1" dirty="0">
                <a:solidFill>
                  <a:schemeClr val="tx1"/>
                </a:solidFill>
                <a:latin typeface="Sassoon Infant" pitchFamily="34" charset="0"/>
                <a:cs typeface="Arial" charset="0"/>
              </a:rPr>
              <a:t>(</a:t>
            </a:r>
            <a:r>
              <a:rPr lang="en-US" sz="1200" i="1" dirty="0" err="1">
                <a:solidFill>
                  <a:schemeClr val="tx1"/>
                </a:solidFill>
                <a:latin typeface="Sassoon Infant" pitchFamily="34" charset="0"/>
                <a:cs typeface="Arial" charset="0"/>
              </a:rPr>
              <a:t>Mr</a:t>
            </a:r>
            <a:r>
              <a:rPr lang="en-US" sz="1200" i="1" dirty="0">
                <a:solidFill>
                  <a:schemeClr val="tx1"/>
                </a:solidFill>
                <a:latin typeface="Sassoon Infant" pitchFamily="34" charset="0"/>
                <a:cs typeface="Arial" charset="0"/>
              </a:rPr>
              <a:t> George, Miss </a:t>
            </a:r>
            <a:r>
              <a:rPr lang="en-US" sz="1200" i="1" dirty="0" smtClean="0">
                <a:solidFill>
                  <a:schemeClr val="tx1"/>
                </a:solidFill>
                <a:latin typeface="Sassoon Infant" pitchFamily="34" charset="0"/>
                <a:cs typeface="Arial" charset="0"/>
              </a:rPr>
              <a:t>Cara and </a:t>
            </a:r>
            <a:r>
              <a:rPr lang="en-US" sz="1200" i="1" dirty="0" err="1" smtClean="0">
                <a:solidFill>
                  <a:schemeClr val="tx1"/>
                </a:solidFill>
                <a:latin typeface="Sassoon Infant" pitchFamily="34" charset="0"/>
                <a:cs typeface="Arial" charset="0"/>
              </a:rPr>
              <a:t>Mr</a:t>
            </a:r>
            <a:r>
              <a:rPr lang="en-US" sz="1200" i="1" dirty="0" smtClean="0">
                <a:solidFill>
                  <a:schemeClr val="tx1"/>
                </a:solidFill>
                <a:latin typeface="Sassoon Infant" pitchFamily="34" charset="0"/>
                <a:cs typeface="Arial" charset="0"/>
              </a:rPr>
              <a:t> Jason),  </a:t>
            </a:r>
            <a:r>
              <a:rPr lang="en-US" sz="1200" i="1" dirty="0">
                <a:solidFill>
                  <a:schemeClr val="tx1"/>
                </a:solidFill>
                <a:latin typeface="Sassoon Infant" pitchFamily="34" charset="0"/>
                <a:cs typeface="Arial" charset="0"/>
              </a:rPr>
              <a:t>Gymnastics  (Miss </a:t>
            </a:r>
            <a:r>
              <a:rPr lang="en-US" sz="1200" i="1" dirty="0" err="1">
                <a:solidFill>
                  <a:schemeClr val="tx1"/>
                </a:solidFill>
                <a:latin typeface="Sassoon Infant" pitchFamily="34" charset="0"/>
                <a:cs typeface="Arial" charset="0"/>
              </a:rPr>
              <a:t>Shara</a:t>
            </a:r>
            <a:r>
              <a:rPr lang="en-US" sz="1200" i="1" dirty="0">
                <a:solidFill>
                  <a:schemeClr val="tx1"/>
                </a:solidFill>
                <a:latin typeface="Sassoon Infant" pitchFamily="34" charset="0"/>
                <a:cs typeface="Arial" charset="0"/>
              </a:rPr>
              <a:t> and Miss Mani</a:t>
            </a:r>
            <a:r>
              <a:rPr lang="en-US" sz="1200" i="1" dirty="0" smtClean="0">
                <a:solidFill>
                  <a:schemeClr val="tx1"/>
                </a:solidFill>
                <a:latin typeface="Sassoon Infant" pitchFamily="34" charset="0"/>
                <a:cs typeface="Arial" charset="0"/>
              </a:rPr>
              <a:t>).</a:t>
            </a:r>
            <a:endParaRPr lang="en-GB" sz="1200" i="1" dirty="0">
              <a:solidFill>
                <a:schemeClr val="tx1"/>
              </a:solidFill>
              <a:latin typeface="Sassoon Infant" pitchFamily="34" charset="0"/>
              <a:cs typeface="Arial"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472</Words>
  <Application>Microsoft Office PowerPoint</Application>
  <PresentationFormat>On-screen Show (4:3)</PresentationFormat>
  <Paragraphs>28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toby_bk</dc:creator>
  <cp:lastModifiedBy>Sian</cp:lastModifiedBy>
  <cp:revision>24</cp:revision>
  <cp:lastPrinted>2013-12-10T18:02:28Z</cp:lastPrinted>
  <dcterms:created xsi:type="dcterms:W3CDTF">2013-05-06T18:27:15Z</dcterms:created>
  <dcterms:modified xsi:type="dcterms:W3CDTF">2015-01-07T15:07:03Z</dcterms:modified>
</cp:coreProperties>
</file>